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99422" y="5613400"/>
            <a:ext cx="17185156" cy="1816100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001000"/>
            <a:ext cx="19621500" cy="774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-139700" y="-26895"/>
            <a:ext cx="12152780" cy="1400643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673100" y="2308411"/>
            <a:ext cx="23050500" cy="10391589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33865" y="33866"/>
            <a:ext cx="13225489" cy="1456274"/>
          </a:xfrm>
          <a:prstGeom prst="rect">
            <a:avLst/>
          </a:prstGeom>
          <a:solidFill>
            <a:srgbClr val="93CDDD"/>
          </a:solidFill>
        </p:spPr>
        <p:txBody>
          <a:bodyPr lIns="121917" tIns="121917" rIns="121917" bIns="121917"/>
          <a:lstStyle>
            <a:lvl1pPr defTabSz="2438400">
              <a:defRPr cap="none" sz="6800">
                <a:solidFill>
                  <a:srgbClr val="000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1219199" y="2541372"/>
            <a:ext cx="21945601" cy="10208611"/>
          </a:xfrm>
          <a:prstGeom prst="rect">
            <a:avLst/>
          </a:prstGeom>
        </p:spPr>
        <p:txBody>
          <a:bodyPr lIns="121917" tIns="121917" rIns="121917" bIns="121917"/>
          <a:lstStyle>
            <a:lvl1pPr marL="914400" indent="-9144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1pPr>
            <a:lvl2pPr marL="1111248" indent="-857248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2pPr>
            <a:lvl3pPr marL="965200" indent="-4572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3pPr>
            <a:lvl4pPr marL="1310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4pPr>
            <a:lvl5pPr marL="1564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22823410" y="12720960"/>
            <a:ext cx="682780" cy="713736"/>
          </a:xfrm>
          <a:prstGeom prst="rect">
            <a:avLst/>
          </a:prstGeom>
          <a:solidFill>
            <a:srgbClr val="92D050"/>
          </a:solidFill>
        </p:spPr>
        <p:txBody>
          <a:bodyPr lIns="121917" tIns="121917" rIns="121917" bIns="121917" anchor="ctr"/>
          <a:lstStyle>
            <a:lvl1pPr defTabSz="2438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98209" y="5946868"/>
            <a:ext cx="17187582" cy="1822264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-93312" y="-27606"/>
            <a:ext cx="11472150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-9540" y="-2989"/>
            <a:ext cx="11679253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673100" y="2309159"/>
            <a:ext cx="23050500" cy="10390841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 marL="584200" indent="-584200">
              <a:lnSpc>
                <a:spcPct val="100000"/>
              </a:lnSpc>
              <a:spcBef>
                <a:spcPts val="5300"/>
              </a:spcBef>
              <a:defRPr sz="5200"/>
            </a:lvl1pPr>
            <a:lvl2pPr marL="1168400" indent="-584200">
              <a:lnSpc>
                <a:spcPct val="100000"/>
              </a:lnSpc>
              <a:spcBef>
                <a:spcPts val="5300"/>
              </a:spcBef>
              <a:defRPr sz="5200"/>
            </a:lvl2pPr>
            <a:lvl3pPr marL="1752600" indent="-584200">
              <a:lnSpc>
                <a:spcPct val="100000"/>
              </a:lnSpc>
              <a:spcBef>
                <a:spcPts val="5300"/>
              </a:spcBef>
              <a:defRPr sz="5200"/>
            </a:lvl3pPr>
            <a:lvl4pPr marL="2336800" indent="-584200">
              <a:lnSpc>
                <a:spcPct val="100000"/>
              </a:lnSpc>
              <a:spcBef>
                <a:spcPts val="5300"/>
              </a:spcBef>
              <a:defRPr sz="5200"/>
            </a:lvl4pPr>
            <a:lvl5pPr marL="2921000" indent="-584200">
              <a:lnSpc>
                <a:spcPct val="100000"/>
              </a:lnSpc>
              <a:spcBef>
                <a:spcPts val="5300"/>
              </a:spcBef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736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473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2209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946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36830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4419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5156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5892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6629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mozilla.org/en-US/docs/Web/JavaScript/Reference/Operators/Spread_operator" TargetMode="External"/><Relationship Id="rId3" Type="http://schemas.openxmlformats.org/officeDocument/2006/relationships/image" Target="../media/image2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cebook.github.io/react/docs/component-specs.html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zalmoxisus/redux-devtools-extension#implementation" TargetMode="External"/><Relationship Id="rId3" Type="http://schemas.openxmlformats.org/officeDocument/2006/relationships/image" Target="../media/image3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acebook.github.io/react/docs/forms.html" TargetMode="External"/><Relationship Id="rId3" Type="http://schemas.openxmlformats.org/officeDocument/2006/relationships/hyperlink" Target="https://github.com/erikras/redux-form/blob/master/docs/GettingStarted.md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eduxblog.herokuapp.com/" TargetMode="External"/><Relationship Id="rId3" Type="http://schemas.openxmlformats.org/officeDocument/2006/relationships/hyperlink" Target="localhost:8000/appi/movies" TargetMode="External"/><Relationship Id="rId4" Type="http://schemas.openxmlformats.org/officeDocument/2006/relationships/hyperlink" Target="http://localhost:8000/appi/movies/id" TargetMode="External"/><Relationship Id="rId5" Type="http://schemas.openxmlformats.org/officeDocument/2006/relationships/hyperlink" Target="localhost:8000/appi/movies/id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6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Router/SPA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前端RouTING的動作流程</a:t>
            </a:r>
          </a:p>
        </p:txBody>
      </p:sp>
      <p:pic>
        <p:nvPicPr>
          <p:cNvPr id="202" name="螢幕快照 2016-02-22 下午11.28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081" y="1994295"/>
            <a:ext cx="16249838" cy="542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>
            <p:ph type="body" sz="half" idx="1"/>
          </p:nvPr>
        </p:nvSpPr>
        <p:spPr>
          <a:xfrm>
            <a:off x="2784543" y="7800440"/>
            <a:ext cx="18814914" cy="5083692"/>
          </a:xfrm>
          <a:prstGeom prst="rect">
            <a:avLst/>
          </a:prstGeom>
        </p:spPr>
        <p:txBody>
          <a:bodyPr/>
          <a:lstStyle/>
          <a:p>
            <a:pPr marL="419862" indent="-419862" defTabSz="470534">
              <a:spcBef>
                <a:spcPts val="2200"/>
              </a:spcBef>
              <a:defRPr sz="3648"/>
            </a:pPr>
            <a:r>
              <a:t>完成以上循環需要三個功能</a:t>
            </a:r>
          </a:p>
          <a:p>
            <a:pPr lvl="1" marL="839724" indent="-419862" defTabSz="470534">
              <a:spcBef>
                <a:spcPts val="2200"/>
              </a:spcBef>
              <a:defRPr sz="3648"/>
            </a:pPr>
            <a:r>
              <a:t>History－記錄URL的變化</a:t>
            </a:r>
          </a:p>
          <a:p>
            <a:pPr lvl="1" marL="839724" indent="-419862" defTabSz="470534">
              <a:spcBef>
                <a:spcPts val="2200"/>
              </a:spcBef>
              <a:defRPr sz="3648"/>
            </a:pPr>
            <a:r>
              <a:t>React-Router－依據不同的URL送回不同的元件</a:t>
            </a:r>
          </a:p>
          <a:p>
            <a:pPr lvl="1" marL="839724" indent="-419862" defTabSz="470534">
              <a:spcBef>
                <a:spcPts val="2200"/>
              </a:spcBef>
              <a:defRPr sz="3648"/>
            </a:pPr>
            <a:r>
              <a:t>React－依據收到的元件，重新渲染畫面</a:t>
            </a:r>
          </a:p>
          <a:p>
            <a:pPr marL="419862" indent="-419862" defTabSz="470534">
              <a:spcBef>
                <a:spcPts val="2200"/>
              </a:spcBef>
              <a:defRPr sz="3648"/>
            </a:pPr>
            <a:r>
              <a:t>其中，History與React-Router都是由先前安裝的react-router套件所提供的功能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Router應該加在何處？</a:t>
            </a:r>
          </a:p>
        </p:txBody>
      </p:sp>
      <p:sp>
        <p:nvSpPr>
          <p:cNvPr id="206" name="Shape 20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螢幕快照 2016-06-10 上午11.37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59689" y="1343068"/>
            <a:ext cx="9436223" cy="3054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螢幕快照 2016-06-10 上午11.40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6312" y="5167170"/>
            <a:ext cx="12040852" cy="678580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>
            <p:ph type="body" sz="half" idx="1"/>
          </p:nvPr>
        </p:nvSpPr>
        <p:spPr>
          <a:xfrm>
            <a:off x="704202" y="1912061"/>
            <a:ext cx="10814520" cy="10772389"/>
          </a:xfrm>
          <a:prstGeom prst="rect">
            <a:avLst/>
          </a:prstGeom>
        </p:spPr>
        <p:txBody>
          <a:bodyPr/>
          <a:lstStyle/>
          <a:p>
            <a:pPr/>
            <a:r>
              <a:t>React-router的工作是依據url決定讓react render什麼元件</a:t>
            </a:r>
          </a:p>
          <a:p>
            <a:pPr/>
            <a:r>
              <a:t>右圖是原本的範例程式，我們利用react-router取代原本的&lt;App /&gt;元件</a:t>
            </a:r>
          </a:p>
        </p:txBody>
      </p:sp>
      <p:sp>
        <p:nvSpPr>
          <p:cNvPr id="210" name="Shape 210"/>
          <p:cNvSpPr/>
          <p:nvPr/>
        </p:nvSpPr>
        <p:spPr>
          <a:xfrm>
            <a:off x="12493512" y="10367933"/>
            <a:ext cx="1616586" cy="523717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修改程式加入Router</a:t>
            </a:r>
          </a:p>
        </p:txBody>
      </p:sp>
      <p:sp>
        <p:nvSpPr>
          <p:cNvPr id="213" name="Shape 21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4" name="Shape 214"/>
          <p:cNvSpPr/>
          <p:nvPr>
            <p:ph type="body" sz="half" idx="1"/>
          </p:nvPr>
        </p:nvSpPr>
        <p:spPr>
          <a:xfrm>
            <a:off x="610895" y="4340510"/>
            <a:ext cx="10814521" cy="6328138"/>
          </a:xfrm>
          <a:prstGeom prst="rect">
            <a:avLst/>
          </a:prstGeom>
        </p:spPr>
        <p:txBody>
          <a:bodyPr/>
          <a:lstStyle/>
          <a:p>
            <a:pPr marL="545084" indent="-545084" defTabSz="610870">
              <a:spcBef>
                <a:spcPts val="2900"/>
              </a:spcBef>
              <a:defRPr sz="4736"/>
            </a:pPr>
            <a:r>
              <a:t>新增Router與browserHistory兩個物件</a:t>
            </a: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Router物件依據url告訴React應該要render那些元件</a:t>
            </a: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browserHistory分析url的變化，告知Router應該針對那些url的變化進行反應</a:t>
            </a:r>
          </a:p>
        </p:txBody>
      </p:sp>
      <p:pic>
        <p:nvPicPr>
          <p:cNvPr id="215" name="螢幕快照 2016-06-10 上午11.52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37457" y="4212023"/>
            <a:ext cx="11679253" cy="658511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12649597" y="9379392"/>
            <a:ext cx="6588352" cy="523718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&lt;Route&gt;的條件判斷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xfrm>
            <a:off x="794499" y="2309159"/>
            <a:ext cx="10185045" cy="10390841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用一個獨立的routes.js處理routing工作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利用&lt;Route /&gt;標籤處理url的條件判斷</a:t>
            </a:r>
          </a:p>
          <a:p>
            <a:pPr lvl="1" marL="1266952" indent="-633476" defTabSz="709930">
              <a:spcBef>
                <a:spcPts val="3400"/>
              </a:spcBef>
              <a:defRPr sz="5504"/>
            </a:pPr>
            <a:r>
              <a:t>path=‘/‘則送回component＝{App}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在index.js的&lt;Router /&gt;標籤使用routes屬性加入設定的routes.js</a:t>
            </a:r>
          </a:p>
        </p:txBody>
      </p:sp>
      <p:sp>
        <p:nvSpPr>
          <p:cNvPr id="220" name="Shape 22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3" name="Group 223"/>
          <p:cNvGrpSpPr/>
          <p:nvPr/>
        </p:nvGrpSpPr>
        <p:grpSpPr>
          <a:xfrm>
            <a:off x="11952611" y="551899"/>
            <a:ext cx="12142577" cy="7269811"/>
            <a:chOff x="0" y="0"/>
            <a:chExt cx="12142576" cy="7269810"/>
          </a:xfrm>
        </p:grpSpPr>
        <p:pic>
          <p:nvPicPr>
            <p:cNvPr id="221" name="螢幕快照 2016-06-10 下午1.36.5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99753"/>
              <a:ext cx="12076753" cy="6770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Shape 222"/>
            <p:cNvSpPr/>
            <p:nvPr/>
          </p:nvSpPr>
          <p:spPr>
            <a:xfrm>
              <a:off x="10617076" y="0"/>
              <a:ext cx="1525501" cy="667286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index.js</a:t>
              </a:r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11914289" y="8517852"/>
            <a:ext cx="7157084" cy="4114544"/>
            <a:chOff x="0" y="0"/>
            <a:chExt cx="7157082" cy="4114543"/>
          </a:xfrm>
        </p:grpSpPr>
        <p:pic>
          <p:nvPicPr>
            <p:cNvPr id="224" name="螢幕快照 2016-06-10 下午1.37.1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38941"/>
              <a:ext cx="7137888" cy="3675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Shape 225"/>
            <p:cNvSpPr/>
            <p:nvPr/>
          </p:nvSpPr>
          <p:spPr>
            <a:xfrm>
              <a:off x="5527526" y="0"/>
              <a:ext cx="1629557" cy="667286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routes.js</a:t>
              </a:r>
            </a:p>
          </p:txBody>
        </p:sp>
      </p:grpSp>
      <p:grpSp>
        <p:nvGrpSpPr>
          <p:cNvPr id="229" name="Group 229"/>
          <p:cNvGrpSpPr/>
          <p:nvPr/>
        </p:nvGrpSpPr>
        <p:grpSpPr>
          <a:xfrm>
            <a:off x="11903856" y="3760320"/>
            <a:ext cx="10321393" cy="3177168"/>
            <a:chOff x="0" y="0"/>
            <a:chExt cx="10321391" cy="3177167"/>
          </a:xfrm>
        </p:grpSpPr>
        <p:sp>
          <p:nvSpPr>
            <p:cNvPr id="227" name="Shape 227"/>
            <p:cNvSpPr/>
            <p:nvPr/>
          </p:nvSpPr>
          <p:spPr>
            <a:xfrm>
              <a:off x="693712" y="2653450"/>
              <a:ext cx="9627680" cy="52371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0" y="0"/>
              <a:ext cx="5726359" cy="523717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0" name="Shape 230"/>
          <p:cNvSpPr/>
          <p:nvPr/>
        </p:nvSpPr>
        <p:spPr>
          <a:xfrm>
            <a:off x="12198655" y="11685987"/>
            <a:ext cx="6743217" cy="523718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2"/>
      <p:bldP build="whole" bldLvl="1" animBg="1" rev="0" advAuto="0" spid="22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練習1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學習建立React-Router專案</a:t>
            </a:r>
          </a:p>
          <a:p>
            <a:pPr/>
            <a:r>
              <a:t>利用&lt;Router /&gt;與&lt;Route /&gt;標籤完成url =“/“對於元件&lt;App /&gt;的路由動作</a:t>
            </a:r>
          </a:p>
        </p:txBody>
      </p:sp>
      <p:sp>
        <p:nvSpPr>
          <p:cNvPr id="234" name="Shape 23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巢狀routing</a:t>
            </a:r>
          </a:p>
        </p:txBody>
      </p:sp>
      <p:sp>
        <p:nvSpPr>
          <p:cNvPr id="237" name="Shape 237"/>
          <p:cNvSpPr/>
          <p:nvPr>
            <p:ph type="body" sz="half" idx="1"/>
          </p:nvPr>
        </p:nvSpPr>
        <p:spPr>
          <a:xfrm>
            <a:off x="641997" y="2070080"/>
            <a:ext cx="12774860" cy="5322388"/>
          </a:xfrm>
          <a:prstGeom prst="rect">
            <a:avLst/>
          </a:prstGeom>
        </p:spPr>
        <p:txBody>
          <a:bodyPr/>
          <a:lstStyle/>
          <a:p>
            <a:pPr marL="397764" indent="-397764" defTabSz="445770">
              <a:spcBef>
                <a:spcPts val="2100"/>
              </a:spcBef>
              <a:defRPr sz="3456"/>
            </a:pPr>
            <a:r>
              <a:t>React-router提供的&lt;Rout /&gt;在進行多頁面路由時，是採用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巢狀語法</a:t>
            </a:r>
          </a:p>
          <a:p>
            <a:pPr marL="397764" indent="-397764" defTabSz="445770">
              <a:spcBef>
                <a:spcPts val="2100"/>
              </a:spcBef>
              <a:defRPr sz="3456"/>
            </a:pPr>
            <a:r>
              <a:t>修改&lt;App /&gt;的內容，利用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this.props.children</a:t>
            </a:r>
            <a:r>
              <a:t>參數進行渲染</a:t>
            </a:r>
          </a:p>
          <a:p>
            <a:pPr marL="397764" indent="-397764" defTabSz="445770">
              <a:spcBef>
                <a:spcPts val="2100"/>
              </a:spcBef>
              <a:defRPr sz="3456"/>
            </a:pPr>
            <a:r>
              <a:t>React在states或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props被修改時，就會自動進行頁面的渲染</a:t>
            </a:r>
          </a:p>
          <a:p>
            <a:pPr marL="397764" indent="-397764" defTabSz="445770">
              <a:spcBef>
                <a:spcPts val="2100"/>
              </a:spcBef>
              <a:defRPr sz="3456"/>
            </a:pPr>
            <a:r>
              <a:t>右圖在&lt;Route … {App}&gt;裡面的&lt;Route … /&gt;都是App的children，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當url更改時，App元件的this.props.children就會給更改</a:t>
            </a:r>
          </a:p>
        </p:txBody>
      </p:sp>
      <p:sp>
        <p:nvSpPr>
          <p:cNvPr id="238" name="Shape 2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9" name="螢幕快照 2016-06-10 下午2.31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1793" y="1039277"/>
            <a:ext cx="9926058" cy="11637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螢幕快照 2016-06-10 下午2.32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2261" y="7962853"/>
            <a:ext cx="9205824" cy="5322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巢狀routing</a:t>
            </a:r>
          </a:p>
        </p:txBody>
      </p:sp>
      <p:sp>
        <p:nvSpPr>
          <p:cNvPr id="243" name="Shape 24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螢幕快照 2016-06-10 下午2.30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8759" y="3137964"/>
            <a:ext cx="4636197" cy="103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螢幕快照 2016-06-10 下午2.30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78759" y="5862203"/>
            <a:ext cx="4636197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螢幕快照 2016-06-10 下午2.3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78759" y="8580619"/>
            <a:ext cx="4636197" cy="9243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>
            <p:ph type="body" sz="quarter" idx="1"/>
          </p:nvPr>
        </p:nvSpPr>
        <p:spPr>
          <a:xfrm>
            <a:off x="595344" y="3282057"/>
            <a:ext cx="14596396" cy="2789576"/>
          </a:xfrm>
          <a:prstGeom prst="rect">
            <a:avLst/>
          </a:prstGeom>
        </p:spPr>
        <p:txBody>
          <a:bodyPr/>
          <a:lstStyle>
            <a:lvl1pPr marL="515619" indent="-515619" defTabSz="577850">
              <a:spcBef>
                <a:spcPts val="2800"/>
              </a:spcBef>
              <a:defRPr sz="4480"/>
            </a:lvl1pPr>
          </a:lstStyle>
          <a:p>
            <a:pPr/>
            <a:r>
              <a:t>可以在App元件的this.props.children上下加入類似&lt;header /&gt;與&lt;footer /&gt;的元件，就可以依據不同的url生成不同的頁面</a:t>
            </a:r>
          </a:p>
        </p:txBody>
      </p:sp>
      <p:pic>
        <p:nvPicPr>
          <p:cNvPr id="248" name="螢幕快照 2016-06-10 下午2.32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58833" y="7045343"/>
            <a:ext cx="9205823" cy="5322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 route</a:t>
            </a:r>
          </a:p>
        </p:txBody>
      </p:sp>
      <p:sp>
        <p:nvSpPr>
          <p:cNvPr id="251" name="Shape 251"/>
          <p:cNvSpPr/>
          <p:nvPr>
            <p:ph type="body" sz="half" idx="1"/>
          </p:nvPr>
        </p:nvSpPr>
        <p:spPr>
          <a:xfrm>
            <a:off x="666750" y="2309158"/>
            <a:ext cx="9957331" cy="10390842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利用巢狀Route設定，雖然可以在多頁面之內切換，但是卻缺乏對於url=‘/‘的頁面設定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React-Router提供另一個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IndexRoute</a:t>
            </a:r>
            <a:r>
              <a:t>物件，專門用來處理url=‘/‘的頁面設定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我們另外設定一個posts_index.js元件，用來顯示url=‘/‘的頁面內容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在index.js使用&lt;IndexRoute /&gt;標籤來設定url=‘/‘的頁面顯示</a:t>
            </a:r>
          </a:p>
        </p:txBody>
      </p:sp>
      <p:sp>
        <p:nvSpPr>
          <p:cNvPr id="252" name="Shape 2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5" name="Group 255"/>
          <p:cNvGrpSpPr/>
          <p:nvPr/>
        </p:nvGrpSpPr>
        <p:grpSpPr>
          <a:xfrm>
            <a:off x="13413799" y="816266"/>
            <a:ext cx="8815268" cy="3209795"/>
            <a:chOff x="0" y="0"/>
            <a:chExt cx="8815266" cy="3209793"/>
          </a:xfrm>
        </p:grpSpPr>
        <p:pic>
          <p:nvPicPr>
            <p:cNvPr id="253" name="螢幕快照 2016-06-10 下午3.04.3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02885"/>
              <a:ext cx="8811851" cy="2706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5953776" y="0"/>
              <a:ext cx="2861491" cy="667286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posts_index.js</a:t>
              </a:r>
            </a:p>
          </p:txBody>
        </p:sp>
      </p:grpSp>
      <p:pic>
        <p:nvPicPr>
          <p:cNvPr id="256" name="螢幕快照 2016-06-10 下午3.04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2775" y="5398605"/>
            <a:ext cx="8977316" cy="743968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9447922" y="4784368"/>
            <a:ext cx="2861492" cy="667286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index.js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Routing結果</a:t>
            </a:r>
          </a:p>
        </p:txBody>
      </p:sp>
      <p:sp>
        <p:nvSpPr>
          <p:cNvPr id="260" name="Shape 26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螢幕快照 2016-06-10 下午2.30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3249" y="3899965"/>
            <a:ext cx="4636197" cy="103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螢幕快照 2016-06-10 下午2.30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23249" y="6624203"/>
            <a:ext cx="4636197" cy="102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螢幕快照 2016-06-10 下午2.3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23249" y="9342619"/>
            <a:ext cx="4636197" cy="92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螢幕快照 2016-06-10 下午3.02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37720" y="4755525"/>
            <a:ext cx="5026158" cy="149622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body" sz="quarter" idx="1"/>
          </p:nvPr>
        </p:nvSpPr>
        <p:spPr>
          <a:xfrm>
            <a:off x="910651" y="7748052"/>
            <a:ext cx="14080295" cy="2716767"/>
          </a:xfrm>
          <a:prstGeom prst="rect">
            <a:avLst/>
          </a:prstGeom>
        </p:spPr>
        <p:txBody>
          <a:bodyPr/>
          <a:lstStyle>
            <a:lvl1pPr marL="493522" indent="-493522" defTabSz="553084">
              <a:spcBef>
                <a:spcPts val="2600"/>
              </a:spcBef>
              <a:defRPr sz="4288"/>
            </a:lvl1pPr>
          </a:lstStyle>
          <a:p>
            <a:pPr/>
            <a:r>
              <a:t>對於Router而言，每一個&lt;Route&gt;指向的頁面都是一個元件，元件可以是簡單的function component或者是較為複雜的class 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練習2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建立React-Router專案</a:t>
            </a:r>
          </a:p>
          <a:p>
            <a:pPr/>
            <a:r>
              <a:t>學習利用巢狀&lt;Router /&gt;與&lt;IndexRoute /&gt;標籤完成多頁面的路由設定</a:t>
            </a:r>
          </a:p>
        </p:txBody>
      </p:sp>
      <p:sp>
        <p:nvSpPr>
          <p:cNvPr id="269" name="Shape 2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簡單的SPA－BLOG APP</a:t>
            </a:r>
          </a:p>
        </p:txBody>
      </p:sp>
      <p:sp>
        <p:nvSpPr>
          <p:cNvPr id="142" name="Shape 142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3" name="螢幕快照 2016-06-10 上午9.5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52" y="4186647"/>
            <a:ext cx="22876796" cy="6635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" name="Group 146"/>
          <p:cNvGrpSpPr/>
          <p:nvPr/>
        </p:nvGrpSpPr>
        <p:grpSpPr>
          <a:xfrm>
            <a:off x="1267933" y="6690646"/>
            <a:ext cx="7977015" cy="807889"/>
            <a:chOff x="0" y="0"/>
            <a:chExt cx="7977014" cy="807887"/>
          </a:xfrm>
        </p:grpSpPr>
        <p:sp>
          <p:nvSpPr>
            <p:cNvPr id="144" name="Shape 144"/>
            <p:cNvSpPr/>
            <p:nvPr/>
          </p:nvSpPr>
          <p:spPr>
            <a:xfrm>
              <a:off x="0" y="0"/>
              <a:ext cx="5766146" cy="80788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745247" y="403943"/>
              <a:ext cx="2231768" cy="1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5800009" y="2859840"/>
            <a:ext cx="11619165" cy="3719774"/>
            <a:chOff x="0" y="1036431"/>
            <a:chExt cx="11619164" cy="3719772"/>
          </a:xfrm>
        </p:grpSpPr>
        <p:sp>
          <p:nvSpPr>
            <p:cNvPr id="147" name="Shape 147"/>
            <p:cNvSpPr/>
            <p:nvPr/>
          </p:nvSpPr>
          <p:spPr>
            <a:xfrm>
              <a:off x="0" y="4248496"/>
              <a:ext cx="1307417" cy="507709"/>
            </a:xfrm>
            <a:prstGeom prst="rect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672278" y="1036431"/>
              <a:ext cx="10946887" cy="355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8" fill="norm" stroke="1" extrusionOk="0">
                  <a:moveTo>
                    <a:pt x="0" y="14830"/>
                  </a:moveTo>
                  <a:cubicBezTo>
                    <a:pt x="10927" y="-5392"/>
                    <a:pt x="18127" y="-4933"/>
                    <a:pt x="21600" y="16208"/>
                  </a:cubicBezTo>
                </a:path>
              </a:pathLst>
            </a:custGeom>
            <a:noFill/>
            <a:ln w="1016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7001469" y="9459354"/>
            <a:ext cx="11419073" cy="2738730"/>
            <a:chOff x="-2480816" y="3849611"/>
            <a:chExt cx="11419071" cy="2738728"/>
          </a:xfrm>
        </p:grpSpPr>
        <p:sp>
          <p:nvSpPr>
            <p:cNvPr id="150" name="Shape 150"/>
            <p:cNvSpPr/>
            <p:nvPr/>
          </p:nvSpPr>
          <p:spPr>
            <a:xfrm>
              <a:off x="7983115" y="3849611"/>
              <a:ext cx="955141" cy="507709"/>
            </a:xfrm>
            <a:prstGeom prst="rect">
              <a:avLst/>
            </a:prstGeom>
            <a:noFill/>
            <a:ln w="63500" cap="flat">
              <a:solidFill>
                <a:srgbClr val="4F8F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-2480817" y="4432545"/>
              <a:ext cx="11061691" cy="2155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fill="norm" stroke="1" extrusionOk="0">
                  <a:moveTo>
                    <a:pt x="21600" y="0"/>
                  </a:moveTo>
                  <a:cubicBezTo>
                    <a:pt x="16665" y="21258"/>
                    <a:pt x="9465" y="21600"/>
                    <a:pt x="0" y="1026"/>
                  </a:cubicBezTo>
                </a:path>
              </a:pathLst>
            </a:custGeom>
            <a:noFill/>
            <a:ln w="1016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2"/>
      <p:bldP build="whole" bldLvl="1" animBg="1" rev="0" advAuto="0" spid="146" grpId="1"/>
      <p:bldP build="whole" bldLvl="1" animBg="1" rev="0" advAuto="0" spid="152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存取資料庫資料</a:t>
            </a:r>
          </a:p>
        </p:txBody>
      </p:sp>
      <p:sp>
        <p:nvSpPr>
          <p:cNvPr id="272" name="Shape 272"/>
          <p:cNvSpPr/>
          <p:nvPr>
            <p:ph type="body" sz="half" idx="1"/>
          </p:nvPr>
        </p:nvSpPr>
        <p:spPr>
          <a:xfrm>
            <a:off x="666750" y="2309158"/>
            <a:ext cx="23050500" cy="2908675"/>
          </a:xfrm>
          <a:prstGeom prst="rect">
            <a:avLst/>
          </a:prstGeom>
        </p:spPr>
        <p:txBody>
          <a:bodyPr/>
          <a:lstStyle/>
          <a:p>
            <a:pPr marL="685037" indent="-685037" defTabSz="767715">
              <a:spcBef>
                <a:spcPts val="3700"/>
              </a:spcBef>
              <a:defRPr sz="5952"/>
            </a:pPr>
            <a:r>
              <a:t>利用ajax存取後台資料庫的資料</a:t>
            </a:r>
          </a:p>
          <a:p>
            <a:pPr marL="685037" indent="-685037" defTabSz="767715">
              <a:spcBef>
                <a:spcPts val="3700"/>
              </a:spcBef>
              <a:defRPr sz="5952"/>
            </a:pPr>
            <a:r>
              <a:t>先安裝axios與redux-promise套件</a:t>
            </a:r>
          </a:p>
        </p:txBody>
      </p:sp>
      <p:sp>
        <p:nvSpPr>
          <p:cNvPr id="273" name="Shape 27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4" name="螢幕快照 2016-06-10 下午3.28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9189" y="5973248"/>
            <a:ext cx="17154554" cy="5424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修改index.js加入promise</a:t>
            </a:r>
          </a:p>
        </p:txBody>
      </p:sp>
      <p:pic>
        <p:nvPicPr>
          <p:cNvPr id="277" name="螢幕快照 2016-06-11 下午1.5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7803" y="2575040"/>
            <a:ext cx="11108395" cy="8565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React+ReduX存取架構</a:t>
            </a:r>
          </a:p>
        </p:txBody>
      </p:sp>
      <p:sp>
        <p:nvSpPr>
          <p:cNvPr id="280" name="Shape 28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Shape 281"/>
          <p:cNvSpPr/>
          <p:nvPr/>
        </p:nvSpPr>
        <p:spPr>
          <a:xfrm>
            <a:off x="8985936" y="2851760"/>
            <a:ext cx="6412127" cy="8837980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9513337" y="6373717"/>
            <a:ext cx="2170436" cy="189332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9513337" y="9170138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12656458" y="9170138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10943508" y="4207952"/>
            <a:ext cx="1248492" cy="2165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37" y="12435"/>
                  <a:pt x="13637" y="5235"/>
                  <a:pt x="21600" y="0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/>
        </p:nvSpPr>
        <p:spPr>
          <a:xfrm>
            <a:off x="12656458" y="6340631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12192000" y="4207952"/>
            <a:ext cx="920613" cy="213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0496" y="13679"/>
                  <a:pt x="3296" y="6479"/>
                  <a:pt x="0" y="0"/>
                </a:cubicBez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cxnSp>
        <p:nvCxnSpPr>
          <p:cNvPr id="288" name="Connector 288"/>
          <p:cNvCxnSpPr>
            <a:stCxn id="283" idx="0"/>
            <a:endCxn id="282" idx="0"/>
          </p:cNvCxnSpPr>
          <p:nvPr/>
        </p:nvCxnSpPr>
        <p:spPr>
          <a:xfrm flipV="1">
            <a:off x="10598554" y="7320378"/>
            <a:ext cx="1" cy="2796422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  <p:cxnSp>
        <p:nvCxnSpPr>
          <p:cNvPr id="289" name="Connector 289"/>
          <p:cNvCxnSpPr>
            <a:stCxn id="284" idx="0"/>
            <a:endCxn id="286" idx="0"/>
          </p:cNvCxnSpPr>
          <p:nvPr/>
        </p:nvCxnSpPr>
        <p:spPr>
          <a:xfrm flipV="1">
            <a:off x="13741675" y="7287292"/>
            <a:ext cx="1" cy="2829508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  <p:sp>
        <p:nvSpPr>
          <p:cNvPr id="290" name="Shape 290"/>
          <p:cNvSpPr/>
          <p:nvPr/>
        </p:nvSpPr>
        <p:spPr>
          <a:xfrm>
            <a:off x="9751218" y="6576177"/>
            <a:ext cx="1694673" cy="75219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91" name="Shape 291"/>
          <p:cNvSpPr/>
          <p:nvPr/>
        </p:nvSpPr>
        <p:spPr>
          <a:xfrm>
            <a:off x="12894340" y="6576177"/>
            <a:ext cx="1694672" cy="75219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92" name="Shape 292"/>
          <p:cNvSpPr/>
          <p:nvPr/>
        </p:nvSpPr>
        <p:spPr>
          <a:xfrm>
            <a:off x="9751218" y="9422701"/>
            <a:ext cx="1694673" cy="75219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93" name="Shape 293"/>
          <p:cNvSpPr/>
          <p:nvPr/>
        </p:nvSpPr>
        <p:spPr>
          <a:xfrm>
            <a:off x="12894340" y="9422701"/>
            <a:ext cx="1694672" cy="752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294" name="Shape 294"/>
          <p:cNvSpPr/>
          <p:nvPr/>
        </p:nvSpPr>
        <p:spPr>
          <a:xfrm>
            <a:off x="8985936" y="2026260"/>
            <a:ext cx="6412127" cy="82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295" name="Shape 295"/>
          <p:cNvSpPr/>
          <p:nvPr/>
        </p:nvSpPr>
        <p:spPr>
          <a:xfrm>
            <a:off x="9469697" y="3143799"/>
            <a:ext cx="5444606" cy="232681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Shape 296"/>
          <p:cNvSpPr/>
          <p:nvPr/>
        </p:nvSpPr>
        <p:spPr>
          <a:xfrm>
            <a:off x="9751219" y="3457831"/>
            <a:ext cx="1694672" cy="75219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297" name="Shape 297"/>
          <p:cNvSpPr/>
          <p:nvPr/>
        </p:nvSpPr>
        <p:spPr>
          <a:xfrm>
            <a:off x="12647340" y="3457831"/>
            <a:ext cx="1854672" cy="75219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298" name="Shape 298"/>
          <p:cNvSpPr/>
          <p:nvPr/>
        </p:nvSpPr>
        <p:spPr>
          <a:xfrm>
            <a:off x="9671219" y="4544177"/>
            <a:ext cx="1854672" cy="75219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299" name="Shape 299"/>
          <p:cNvSpPr/>
          <p:nvPr/>
        </p:nvSpPr>
        <p:spPr>
          <a:xfrm>
            <a:off x="12647340" y="4498950"/>
            <a:ext cx="1854672" cy="7521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3273349" y="2026260"/>
            <a:ext cx="6412127" cy="9663480"/>
            <a:chOff x="0" y="0"/>
            <a:chExt cx="6412126" cy="9663479"/>
          </a:xfrm>
        </p:grpSpPr>
        <p:sp>
          <p:nvSpPr>
            <p:cNvPr id="303" name="Shape 303"/>
            <p:cNvSpPr/>
            <p:nvPr/>
          </p:nvSpPr>
          <p:spPr>
            <a:xfrm>
              <a:off x="0" y="825500"/>
              <a:ext cx="6412127" cy="883798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0" y="0"/>
              <a:ext cx="6412127" cy="8255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13700617" y="2026260"/>
            <a:ext cx="6412128" cy="9663480"/>
            <a:chOff x="0" y="0"/>
            <a:chExt cx="6412126" cy="9663479"/>
          </a:xfrm>
        </p:grpSpPr>
        <p:sp>
          <p:nvSpPr>
            <p:cNvPr id="306" name="Shape 306"/>
            <p:cNvSpPr/>
            <p:nvPr/>
          </p:nvSpPr>
          <p:spPr>
            <a:xfrm>
              <a:off x="0" y="825500"/>
              <a:ext cx="6412127" cy="883798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0" y="0"/>
              <a:ext cx="6412127" cy="8255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Redux</a:t>
              </a:r>
            </a:p>
          </p:txBody>
        </p:sp>
      </p:grpSp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React+Redux存取架構</a:t>
            </a:r>
          </a:p>
        </p:txBody>
      </p:sp>
      <p:sp>
        <p:nvSpPr>
          <p:cNvPr id="310" name="Shape 3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1" name="Shape 311"/>
          <p:cNvSpPr/>
          <p:nvPr/>
        </p:nvSpPr>
        <p:spPr>
          <a:xfrm>
            <a:off x="3757109" y="3044543"/>
            <a:ext cx="5444606" cy="232681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3800749" y="6373717"/>
            <a:ext cx="2170436" cy="189332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3800749" y="9170138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6943870" y="9170138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315" name="Connector 315"/>
          <p:cNvCxnSpPr>
            <a:stCxn id="312" idx="0"/>
            <a:endCxn id="311" idx="0"/>
          </p:cNvCxnSpPr>
          <p:nvPr/>
        </p:nvCxnSpPr>
        <p:spPr>
          <a:xfrm flipV="1">
            <a:off x="4885967" y="4207952"/>
            <a:ext cx="1593446" cy="3112427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  <p:sp>
        <p:nvSpPr>
          <p:cNvPr id="316" name="Shape 316"/>
          <p:cNvSpPr/>
          <p:nvPr/>
        </p:nvSpPr>
        <p:spPr>
          <a:xfrm>
            <a:off x="6943870" y="6340631"/>
            <a:ext cx="2170436" cy="189332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cxnSp>
        <p:nvCxnSpPr>
          <p:cNvPr id="317" name="Connector 317"/>
          <p:cNvCxnSpPr>
            <a:stCxn id="316" idx="0"/>
            <a:endCxn id="311" idx="0"/>
          </p:cNvCxnSpPr>
          <p:nvPr/>
        </p:nvCxnSpPr>
        <p:spPr>
          <a:xfrm flipH="1" flipV="1">
            <a:off x="6479412" y="4207952"/>
            <a:ext cx="1549677" cy="3079341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  <p:cxnSp>
        <p:nvCxnSpPr>
          <p:cNvPr id="318" name="Connector 318"/>
          <p:cNvCxnSpPr>
            <a:stCxn id="313" idx="0"/>
            <a:endCxn id="312" idx="0"/>
          </p:cNvCxnSpPr>
          <p:nvPr/>
        </p:nvCxnSpPr>
        <p:spPr>
          <a:xfrm flipV="1">
            <a:off x="4885967" y="7320378"/>
            <a:ext cx="1" cy="2796422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  <p:sp>
        <p:nvSpPr>
          <p:cNvPr id="319" name="Shape 319"/>
          <p:cNvSpPr/>
          <p:nvPr/>
        </p:nvSpPr>
        <p:spPr>
          <a:xfrm>
            <a:off x="14184379" y="3312237"/>
            <a:ext cx="5444606" cy="320610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15821463" y="3416194"/>
            <a:ext cx="2170436" cy="825501"/>
          </a:xfrm>
          <a:prstGeom prst="rect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321" name="Shape 321"/>
          <p:cNvSpPr/>
          <p:nvPr/>
        </p:nvSpPr>
        <p:spPr>
          <a:xfrm>
            <a:off x="14184379" y="7922320"/>
            <a:ext cx="5444606" cy="320610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5678312" y="8059362"/>
            <a:ext cx="2456737" cy="825501"/>
          </a:xfrm>
          <a:prstGeom prst="rect">
            <a:avLst/>
          </a:prstGeom>
          <a:solidFill>
            <a:schemeClr val="accent6">
              <a:hueOff val="-193447"/>
              <a:satOff val="3713"/>
              <a:lumOff val="113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reducers</a:t>
            </a:r>
          </a:p>
        </p:txBody>
      </p:sp>
      <p:sp>
        <p:nvSpPr>
          <p:cNvPr id="323" name="Shape 323"/>
          <p:cNvSpPr/>
          <p:nvPr/>
        </p:nvSpPr>
        <p:spPr>
          <a:xfrm>
            <a:off x="4038631" y="3358575"/>
            <a:ext cx="1694672" cy="75219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324" name="Shape 324"/>
          <p:cNvSpPr/>
          <p:nvPr/>
        </p:nvSpPr>
        <p:spPr>
          <a:xfrm>
            <a:off x="6934752" y="3358575"/>
            <a:ext cx="1854672" cy="75219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325" name="Shape 325"/>
          <p:cNvSpPr/>
          <p:nvPr/>
        </p:nvSpPr>
        <p:spPr>
          <a:xfrm>
            <a:off x="3958631" y="4444920"/>
            <a:ext cx="1854672" cy="75219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326" name="Shape 326"/>
          <p:cNvSpPr/>
          <p:nvPr/>
        </p:nvSpPr>
        <p:spPr>
          <a:xfrm>
            <a:off x="6934752" y="4399693"/>
            <a:ext cx="1854672" cy="7521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callback</a:t>
            </a:r>
          </a:p>
        </p:txBody>
      </p:sp>
      <p:sp>
        <p:nvSpPr>
          <p:cNvPr id="327" name="Shape 327"/>
          <p:cNvSpPr/>
          <p:nvPr/>
        </p:nvSpPr>
        <p:spPr>
          <a:xfrm>
            <a:off x="4038631" y="6576178"/>
            <a:ext cx="1694672" cy="75219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328" name="Shape 328"/>
          <p:cNvSpPr/>
          <p:nvPr/>
        </p:nvSpPr>
        <p:spPr>
          <a:xfrm>
            <a:off x="7181752" y="6576178"/>
            <a:ext cx="1694672" cy="75219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329" name="Shape 329"/>
          <p:cNvSpPr/>
          <p:nvPr/>
        </p:nvSpPr>
        <p:spPr>
          <a:xfrm>
            <a:off x="4038631" y="9422701"/>
            <a:ext cx="1694672" cy="75219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sp>
        <p:nvSpPr>
          <p:cNvPr id="330" name="Shape 330"/>
          <p:cNvSpPr/>
          <p:nvPr/>
        </p:nvSpPr>
        <p:spPr>
          <a:xfrm>
            <a:off x="7181752" y="9422701"/>
            <a:ext cx="1694672" cy="7521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state</a:t>
            </a:r>
          </a:p>
        </p:txBody>
      </p:sp>
      <p:cxnSp>
        <p:nvCxnSpPr>
          <p:cNvPr id="331" name="Connector 331"/>
          <p:cNvCxnSpPr>
            <a:stCxn id="314" idx="0"/>
            <a:endCxn id="316" idx="0"/>
          </p:cNvCxnSpPr>
          <p:nvPr/>
        </p:nvCxnSpPr>
        <p:spPr>
          <a:xfrm flipV="1">
            <a:off x="8029088" y="7287292"/>
            <a:ext cx="1" cy="2829508"/>
          </a:xfrm>
          <a:prstGeom prst="straightConnector1">
            <a:avLst/>
          </a:prstGeom>
          <a:ln w="25400">
            <a:solidFill>
              <a:srgbClr val="5A5F5E"/>
            </a:solidFill>
            <a:miter lim="400000"/>
          </a:ln>
        </p:spPr>
      </p:cxn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33733 0.067152" origin="layout" pathEditMode="relative">
                                      <p:cBhvr>
                                        <p:cTn id="6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26335 0.067152" origin="layout" pathEditMode="relative">
                                      <p:cBhvr>
                                        <p:cTn id="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33652 0.065751" origin="layout" pathEditMode="relative">
                                      <p:cBhvr>
                                        <p:cTn id="1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26335 0.068176" origin="layout" pathEditMode="relative">
                                      <p:cBhvr>
                                        <p:cTn id="15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37125 0.180725" origin="layout" pathEditMode="relative">
                                      <p:cBhvr>
                                        <p:cTn id="19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13044 0.183398" origin="layout" pathEditMode="relative">
                                      <p:cBhvr>
                                        <p:cTn id="22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37125 0.049983" origin="layout" pathEditMode="relative">
                                      <p:cBhvr>
                                        <p:cTn id="25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18589 0.049983" origin="layout" pathEditMode="relative">
                                      <p:cBhvr>
                                        <p:cTn id="2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335"/>
          <p:cNvGrpSpPr/>
          <p:nvPr/>
        </p:nvGrpSpPr>
        <p:grpSpPr>
          <a:xfrm>
            <a:off x="11730259" y="695381"/>
            <a:ext cx="12562179" cy="12775495"/>
            <a:chOff x="0" y="0"/>
            <a:chExt cx="12562178" cy="12775493"/>
          </a:xfrm>
        </p:grpSpPr>
        <p:sp>
          <p:nvSpPr>
            <p:cNvPr id="333" name="Shape 333"/>
            <p:cNvSpPr/>
            <p:nvPr/>
          </p:nvSpPr>
          <p:spPr>
            <a:xfrm>
              <a:off x="0" y="724862"/>
              <a:ext cx="12562179" cy="12050632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0" y="0"/>
              <a:ext cx="12562179" cy="8255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Redux</a:t>
              </a:r>
            </a:p>
          </p:txBody>
        </p:sp>
      </p:grpSp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React+Redux存取架構</a:t>
            </a:r>
          </a:p>
        </p:txBody>
      </p:sp>
      <p:sp>
        <p:nvSpPr>
          <p:cNvPr id="337" name="Shape 33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7" name="Group 347"/>
          <p:cNvGrpSpPr/>
          <p:nvPr/>
        </p:nvGrpSpPr>
        <p:grpSpPr>
          <a:xfrm>
            <a:off x="347022" y="1754115"/>
            <a:ext cx="10446841" cy="11500928"/>
            <a:chOff x="0" y="0"/>
            <a:chExt cx="10446839" cy="11500927"/>
          </a:xfrm>
        </p:grpSpPr>
        <p:grpSp>
          <p:nvGrpSpPr>
            <p:cNvPr id="340" name="Group 340"/>
            <p:cNvGrpSpPr/>
            <p:nvPr/>
          </p:nvGrpSpPr>
          <p:grpSpPr>
            <a:xfrm>
              <a:off x="0" y="0"/>
              <a:ext cx="10446840" cy="11500928"/>
              <a:chOff x="0" y="0"/>
              <a:chExt cx="10446839" cy="11500927"/>
            </a:xfrm>
          </p:grpSpPr>
          <p:sp>
            <p:nvSpPr>
              <p:cNvPr id="338" name="Shape 338"/>
              <p:cNvSpPr/>
              <p:nvPr/>
            </p:nvSpPr>
            <p:spPr>
              <a:xfrm>
                <a:off x="0" y="708190"/>
                <a:ext cx="10446840" cy="10792738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0" y="0"/>
                <a:ext cx="10446840" cy="825501"/>
              </a:xfrm>
              <a:prstGeom prst="rect">
                <a:avLst/>
              </a:prstGeom>
              <a:solidFill>
                <a:schemeClr val="accent6">
                  <a:satOff val="1848"/>
                  <a:lumOff val="-1526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React</a:t>
                </a:r>
              </a:p>
            </p:txBody>
          </p:sp>
        </p:grpSp>
        <p:grpSp>
          <p:nvGrpSpPr>
            <p:cNvPr id="343" name="Group 343"/>
            <p:cNvGrpSpPr/>
            <p:nvPr/>
          </p:nvGrpSpPr>
          <p:grpSpPr>
            <a:xfrm>
              <a:off x="372059" y="979949"/>
              <a:ext cx="9702722" cy="5047386"/>
              <a:chOff x="0" y="0"/>
              <a:chExt cx="9702720" cy="5047384"/>
            </a:xfrm>
          </p:grpSpPr>
          <p:sp>
            <p:nvSpPr>
              <p:cNvPr id="341" name="Shape 341"/>
              <p:cNvSpPr/>
              <p:nvPr/>
            </p:nvSpPr>
            <p:spPr>
              <a:xfrm>
                <a:off x="0" y="0"/>
                <a:ext cx="9702721" cy="504738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373879" y="296939"/>
                <a:ext cx="8954963" cy="445350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import fun1 from ‘../actions/fun1’;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class Comp1 extends Component 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…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this.props.fun1()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var1 = this.props.prop1;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function mapStateToProps(){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return { prop1:state.state1};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export default </a:t>
                </a:r>
                <a:r>
                  <a:rPr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connect</a:t>
                </a:r>
                <a:r>
                  <a:t>(mapStateToProps, {fun1})(Comp1)</a:t>
                </a:r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>
              <a:off x="372059" y="6181783"/>
              <a:ext cx="9702722" cy="5047386"/>
              <a:chOff x="0" y="0"/>
              <a:chExt cx="9702720" cy="5047384"/>
            </a:xfrm>
          </p:grpSpPr>
          <p:sp>
            <p:nvSpPr>
              <p:cNvPr id="344" name="Shape 344"/>
              <p:cNvSpPr/>
              <p:nvPr/>
            </p:nvSpPr>
            <p:spPr>
              <a:xfrm>
                <a:off x="0" y="0"/>
                <a:ext cx="9702721" cy="504738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373879" y="296939"/>
                <a:ext cx="8954963" cy="445350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import fun2 from ‘../actions/fun2’;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class Comp2 extends Component 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…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this.props.fun2()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var1 = this.props.prop1;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function mapStateToProps(){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return { prop1:state.state2};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export default </a:t>
                </a:r>
                <a:r>
                  <a:rPr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connect</a:t>
                </a:r>
                <a:r>
                  <a:t>(mapStateToProps, {fun2})(Comp2)</a:t>
                </a:r>
              </a:p>
            </p:txBody>
          </p:sp>
        </p:grpSp>
      </p:grpSp>
      <p:grpSp>
        <p:nvGrpSpPr>
          <p:cNvPr id="359" name="Group 359"/>
          <p:cNvGrpSpPr/>
          <p:nvPr/>
        </p:nvGrpSpPr>
        <p:grpSpPr>
          <a:xfrm>
            <a:off x="17339864" y="1793551"/>
            <a:ext cx="6753600" cy="11422056"/>
            <a:chOff x="0" y="0"/>
            <a:chExt cx="6753599" cy="11422055"/>
          </a:xfrm>
        </p:grpSpPr>
        <p:sp>
          <p:nvSpPr>
            <p:cNvPr id="348" name="Shape 348"/>
            <p:cNvSpPr/>
            <p:nvPr/>
          </p:nvSpPr>
          <p:spPr>
            <a:xfrm>
              <a:off x="0" y="0"/>
              <a:ext cx="6753600" cy="1142205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515237" y="29591"/>
              <a:ext cx="1723126" cy="676761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</a:t>
              </a:r>
            </a:p>
          </p:txBody>
        </p:sp>
        <p:grpSp>
          <p:nvGrpSpPr>
            <p:cNvPr id="352" name="Group 352"/>
            <p:cNvGrpSpPr/>
            <p:nvPr/>
          </p:nvGrpSpPr>
          <p:grpSpPr>
            <a:xfrm>
              <a:off x="182940" y="4777819"/>
              <a:ext cx="6354634" cy="3064333"/>
              <a:chOff x="0" y="0"/>
              <a:chExt cx="6354632" cy="3064332"/>
            </a:xfrm>
          </p:grpSpPr>
          <p:sp>
            <p:nvSpPr>
              <p:cNvPr id="350" name="Shape 350"/>
              <p:cNvSpPr/>
              <p:nvPr/>
            </p:nvSpPr>
            <p:spPr>
              <a:xfrm>
                <a:off x="0" y="280154"/>
                <a:ext cx="6354633" cy="278417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export default function(action) {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switch(action.type){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case GET_DATA:</a:t>
                </a:r>
              </a:p>
              <a:p>
                <a:pPr lvl="3" algn="l">
                  <a:defRPr sz="2900">
                    <a:solidFill>
                      <a:srgbClr val="FFFFFF"/>
                    </a:solidFill>
                  </a:defRPr>
                </a:pPr>
                <a:r>
                  <a:t>return action.payload;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4749989" y="0"/>
                <a:ext cx="1591575" cy="482601"/>
              </a:xfrm>
              <a:prstGeom prst="rect">
                <a:avLst/>
              </a:prstGeom>
              <a:solidFill>
                <a:schemeClr val="accent6">
                  <a:satOff val="1848"/>
                  <a:lumOff val="-1526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getdata.js</a:t>
                </a:r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182940" y="8107503"/>
              <a:ext cx="6354634" cy="3064334"/>
              <a:chOff x="0" y="0"/>
              <a:chExt cx="6354632" cy="3064332"/>
            </a:xfrm>
          </p:grpSpPr>
          <p:sp>
            <p:nvSpPr>
              <p:cNvPr id="353" name="Shape 353"/>
              <p:cNvSpPr/>
              <p:nvPr/>
            </p:nvSpPr>
            <p:spPr>
              <a:xfrm>
                <a:off x="0" y="280154"/>
                <a:ext cx="6354633" cy="2784179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export default function(action) {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switch(action.type){</a:t>
                </a:r>
              </a:p>
              <a:p>
                <a:pPr lvl="2" algn="l">
                  <a:defRPr sz="2900">
                    <a:solidFill>
                      <a:srgbClr val="FFFFFF"/>
                    </a:solidFill>
                  </a:defRPr>
                </a:pPr>
                <a:r>
                  <a:t>case POST_DATA:</a:t>
                </a:r>
              </a:p>
              <a:p>
                <a:pPr lvl="3" algn="l">
                  <a:defRPr sz="2900">
                    <a:solidFill>
                      <a:srgbClr val="FFFFFF"/>
                    </a:solidFill>
                  </a:defRPr>
                </a:pPr>
                <a:r>
                  <a:t>return action.payload;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}</a:t>
                </a: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4733445" y="0"/>
                <a:ext cx="1591576" cy="482601"/>
              </a:xfrm>
              <a:prstGeom prst="rect">
                <a:avLst/>
              </a:prstGeom>
              <a:solidFill>
                <a:schemeClr val="accent6">
                  <a:satOff val="1848"/>
                  <a:lumOff val="-1526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postdata.js</a:t>
                </a:r>
              </a:p>
            </p:txBody>
          </p:sp>
        </p:grpSp>
        <p:grpSp>
          <p:nvGrpSpPr>
            <p:cNvPr id="358" name="Group 358"/>
            <p:cNvGrpSpPr/>
            <p:nvPr/>
          </p:nvGrpSpPr>
          <p:grpSpPr>
            <a:xfrm>
              <a:off x="199483" y="591692"/>
              <a:ext cx="6399996" cy="3920775"/>
              <a:chOff x="0" y="0"/>
              <a:chExt cx="6399995" cy="3920773"/>
            </a:xfrm>
          </p:grpSpPr>
          <p:sp>
            <p:nvSpPr>
              <p:cNvPr id="356" name="Shape 356"/>
              <p:cNvSpPr/>
              <p:nvPr/>
            </p:nvSpPr>
            <p:spPr>
              <a:xfrm>
                <a:off x="0" y="371740"/>
                <a:ext cx="6399996" cy="3549034"/>
              </a:xfrm>
              <a:prstGeom prst="rect">
                <a:avLst/>
              </a:prstGeom>
              <a:solidFill>
                <a:schemeClr val="accent3">
                  <a:satOff val="4450"/>
                  <a:lumOff val="-16871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import GET from ‘./getdata’;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import POST from ‘./postdata’;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…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const rootReducer = </a:t>
                </a:r>
                <a:r>
                  <a:rPr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combineReducers</a:t>
                </a:r>
                <a:r>
                  <a:t>({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state1: GET,</a:t>
                </a:r>
              </a:p>
              <a:p>
                <a:pPr lvl="1" algn="l">
                  <a:defRPr sz="2900">
                    <a:solidFill>
                      <a:srgbClr val="FFFFFF"/>
                    </a:solidFill>
                  </a:defRPr>
                </a:pPr>
                <a:r>
                  <a:t>state2: POST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});</a:t>
                </a:r>
              </a:p>
              <a:p>
                <a:pPr algn="l">
                  <a:defRPr sz="2900">
                    <a:solidFill>
                      <a:srgbClr val="FFFFFF"/>
                    </a:solidFill>
                  </a:defRPr>
                </a:pPr>
                <a:r>
                  <a:t>export default rootReducer</a:t>
                </a: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4783074" y="0"/>
                <a:ext cx="1591576" cy="482600"/>
              </a:xfrm>
              <a:prstGeom prst="rect">
                <a:avLst/>
              </a:prstGeom>
              <a:solidFill>
                <a:schemeClr val="accent6">
                  <a:satOff val="1848"/>
                  <a:lumOff val="-1526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index.js</a:t>
                </a:r>
              </a:p>
            </p:txBody>
          </p:sp>
        </p:grpSp>
      </p:grpSp>
      <p:grpSp>
        <p:nvGrpSpPr>
          <p:cNvPr id="364" name="Group 364"/>
          <p:cNvGrpSpPr/>
          <p:nvPr/>
        </p:nvGrpSpPr>
        <p:grpSpPr>
          <a:xfrm>
            <a:off x="12122854" y="2152063"/>
            <a:ext cx="4486911" cy="8394029"/>
            <a:chOff x="0" y="0"/>
            <a:chExt cx="4486910" cy="8394027"/>
          </a:xfrm>
        </p:grpSpPr>
        <p:sp>
          <p:nvSpPr>
            <p:cNvPr id="360" name="Shape 360"/>
            <p:cNvSpPr/>
            <p:nvPr/>
          </p:nvSpPr>
          <p:spPr>
            <a:xfrm>
              <a:off x="0" y="0"/>
              <a:ext cx="4486911" cy="839402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167168" y="1131659"/>
              <a:ext cx="4152574" cy="3234258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export function fun1() {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const res=axios.get(…);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return {</a:t>
              </a:r>
            </a:p>
            <a:p>
              <a:pPr lvl="3" algn="l">
                <a:defRPr sz="2900">
                  <a:solidFill>
                    <a:srgbClr val="FFFFFF"/>
                  </a:solidFill>
                </a:defRPr>
              </a:pPr>
              <a:r>
                <a:t>type: GET_DATA,</a:t>
              </a:r>
            </a:p>
            <a:p>
              <a:pPr lvl="3" algn="l">
                <a:defRPr sz="2900">
                  <a:solidFill>
                    <a:srgbClr val="FFFFFF"/>
                  </a:solidFill>
                </a:defRPr>
              </a:pPr>
              <a:r>
                <a:t>payload: res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}</a:t>
              </a:r>
            </a:p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}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x="167168" y="4666464"/>
              <a:ext cx="4152574" cy="3234257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export function fun2() {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const res=axios.post(…);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return {</a:t>
              </a:r>
            </a:p>
            <a:p>
              <a:pPr lvl="3" algn="l">
                <a:defRPr sz="2900">
                  <a:solidFill>
                    <a:srgbClr val="FFFFFF"/>
                  </a:solidFill>
                </a:defRPr>
              </a:pPr>
              <a:r>
                <a:t>type: POST_DATA,</a:t>
              </a:r>
            </a:p>
            <a:p>
              <a:pPr lvl="3" algn="l">
                <a:defRPr sz="2900">
                  <a:solidFill>
                    <a:srgbClr val="FFFFFF"/>
                  </a:solidFill>
                </a:defRPr>
              </a:pPr>
              <a:r>
                <a:t>payload: res</a:t>
              </a:r>
            </a:p>
            <a:p>
              <a:pPr lvl="1" algn="l">
                <a:defRPr sz="2900">
                  <a:solidFill>
                    <a:srgbClr val="FFFFFF"/>
                  </a:solidFill>
                </a:defRPr>
              </a:pPr>
              <a:r>
                <a:t>}</a:t>
              </a:r>
            </a:p>
            <a:p>
              <a:pPr algn="l">
                <a:defRPr sz="2900">
                  <a:solidFill>
                    <a:srgbClr val="FFFFFF"/>
                  </a:solidFill>
                </a:defRPr>
              </a:pPr>
              <a:r>
                <a:t>}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1381892" y="164237"/>
              <a:ext cx="1723126" cy="676761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action</a:t>
              </a:r>
            </a:p>
          </p:txBody>
        </p:sp>
      </p:grpSp>
      <p:sp>
        <p:nvSpPr>
          <p:cNvPr id="365" name="Shape 365"/>
          <p:cNvSpPr/>
          <p:nvPr/>
        </p:nvSpPr>
        <p:spPr>
          <a:xfrm>
            <a:off x="10557068" y="7103439"/>
            <a:ext cx="1492424" cy="802281"/>
          </a:xfrm>
          <a:prstGeom prst="rightArrow">
            <a:avLst>
              <a:gd name="adj1" fmla="val 35368"/>
              <a:gd name="adj2" fmla="val 53395"/>
            </a:avLst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16349053" y="7103439"/>
            <a:ext cx="1270001" cy="802281"/>
          </a:xfrm>
          <a:prstGeom prst="rightArrow">
            <a:avLst>
              <a:gd name="adj1" fmla="val 35368"/>
              <a:gd name="adj2" fmla="val 53395"/>
            </a:avLst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7" name="Shape 367"/>
          <p:cNvSpPr/>
          <p:nvPr/>
        </p:nvSpPr>
        <p:spPr>
          <a:xfrm flipH="1">
            <a:off x="10520795" y="12160176"/>
            <a:ext cx="6946294" cy="802281"/>
          </a:xfrm>
          <a:prstGeom prst="rightArrow">
            <a:avLst>
              <a:gd name="adj1" fmla="val 35368"/>
              <a:gd name="adj2" fmla="val 53395"/>
            </a:avLst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  <p:bldP build="whole" bldLvl="1" animBg="1" rev="0" advAuto="0" spid="366" grpId="2"/>
      <p:bldP build="whole" bldLvl="1" animBg="1" rev="0" advAuto="0" spid="367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Redux－集中管理狀態變數</a:t>
            </a:r>
          </a:p>
        </p:txBody>
      </p:sp>
      <p:grpSp>
        <p:nvGrpSpPr>
          <p:cNvPr id="373" name="Group 373"/>
          <p:cNvGrpSpPr/>
          <p:nvPr/>
        </p:nvGrpSpPr>
        <p:grpSpPr>
          <a:xfrm>
            <a:off x="4464050" y="2725737"/>
            <a:ext cx="15455900" cy="8978901"/>
            <a:chOff x="0" y="0"/>
            <a:chExt cx="15455900" cy="8978900"/>
          </a:xfrm>
        </p:grpSpPr>
        <p:pic>
          <p:nvPicPr>
            <p:cNvPr id="370" name="螢幕快照 2016-06-09 上午8.42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455900" cy="8978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螢幕快照 2016-06-09 上午8.45.5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725370" y="7797106"/>
              <a:ext cx="7282949" cy="999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螢幕快照 2016-06-09 上午8.46.3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7604" y="7754478"/>
              <a:ext cx="7166448" cy="1085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</a:t>
            </a:r>
          </a:p>
        </p:txBody>
      </p:sp>
      <p:sp>
        <p:nvSpPr>
          <p:cNvPr id="376" name="Shape 376"/>
          <p:cNvSpPr/>
          <p:nvPr>
            <p:ph type="body" sz="half" idx="1"/>
          </p:nvPr>
        </p:nvSpPr>
        <p:spPr>
          <a:xfrm>
            <a:off x="673100" y="2309159"/>
            <a:ext cx="8351594" cy="10390841"/>
          </a:xfrm>
          <a:prstGeom prst="rect">
            <a:avLst/>
          </a:prstGeom>
        </p:spPr>
        <p:txBody>
          <a:bodyPr/>
          <a:lstStyle/>
          <a:p>
            <a:pPr marL="522986" indent="-522986" defTabSz="586104">
              <a:spcBef>
                <a:spcPts val="2800"/>
              </a:spcBef>
              <a:defRPr sz="4544"/>
            </a:pPr>
            <a:r>
              <a:t>在actions目錄裡的index.js設定一個名稱為fetchPosts的action，功能為利用axios執行http get</a:t>
            </a:r>
          </a:p>
          <a:p>
            <a:pPr marL="522986" indent="-522986" defTabSz="586104">
              <a:spcBef>
                <a:spcPts val="2800"/>
              </a:spcBef>
              <a:defRPr sz="4544"/>
            </a:pPr>
            <a:r>
              <a:t>fetchPosts函數收到axios回傳的資料，就把收到的資料打包成action物件，並且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廣播給所有的reducers</a:t>
            </a:r>
          </a:p>
          <a:p>
            <a:pPr marL="522986" indent="-522986" defTabSz="586104">
              <a:spcBef>
                <a:spcPts val="2800"/>
              </a:spcBef>
              <a:defRPr sz="4544"/>
            </a:pPr>
            <a:r>
              <a:t>reducers依據action.type判斷是否要接受action廣播，以便進行資料儲存的動作</a:t>
            </a:r>
          </a:p>
        </p:txBody>
      </p:sp>
      <p:sp>
        <p:nvSpPr>
          <p:cNvPr id="377" name="Shape 37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8" name="螢幕快照 2016-06-10 下午5.59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14900" y="3325628"/>
            <a:ext cx="14647653" cy="8357904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21195197" y="2916241"/>
            <a:ext cx="2774695" cy="4826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actions/index.js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儲存資料的reducers</a:t>
            </a:r>
          </a:p>
        </p:txBody>
      </p:sp>
      <p:sp>
        <p:nvSpPr>
          <p:cNvPr id="382" name="Shape 382"/>
          <p:cNvSpPr/>
          <p:nvPr>
            <p:ph type="body" sz="half" idx="1"/>
          </p:nvPr>
        </p:nvSpPr>
        <p:spPr>
          <a:xfrm>
            <a:off x="849534" y="2309158"/>
            <a:ext cx="10676890" cy="10390842"/>
          </a:xfrm>
          <a:prstGeom prst="rect">
            <a:avLst/>
          </a:prstGeom>
        </p:spPr>
        <p:txBody>
          <a:bodyPr/>
          <a:lstStyle/>
          <a:p>
            <a:pPr marL="360934" indent="-360934" defTabSz="404495">
              <a:spcBef>
                <a:spcPts val="1900"/>
              </a:spcBef>
              <a:defRPr sz="3136"/>
            </a:pPr>
            <a:r>
              <a:t>在reducers目錄新增一個reducer_posts.js用來接收type=FETCH_POSTS的action廣播</a:t>
            </a:r>
          </a:p>
          <a:p>
            <a:pPr marL="360934" indent="-360934" defTabSz="404495">
              <a:spcBef>
                <a:spcPts val="1900"/>
              </a:spcBef>
              <a:defRPr sz="3136"/>
            </a:pPr>
            <a:r>
              <a:t>收到的資料是新的留言資料，要用來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修改原有的留言資料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360934" indent="-360934" defTabSz="404495">
              <a:spcBef>
                <a:spcPts val="1900"/>
              </a:spcBef>
              <a:defRPr sz="3136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</a:defRPr>
            </a:pPr>
            <a:r>
              <a:t>如何修改一個陣列當中的某一筆資料？</a:t>
            </a:r>
          </a:p>
          <a:p>
            <a:pPr marL="360934" indent="-360934" defTabSz="404495">
              <a:spcBef>
                <a:spcPts val="1900"/>
              </a:spcBef>
              <a:defRPr sz="3136"/>
            </a:pPr>
            <a:r>
              <a:t>使用一個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ES6的簡化語法</a:t>
            </a:r>
            <a:r>
              <a:t>－</a:t>
            </a:r>
            <a:r>
              <a:rPr u="sng">
                <a:solidFill>
                  <a:srgbClr val="011993"/>
                </a:solidFill>
                <a:hlinkClick r:id="rId2" invalidUrl="" action="" tgtFrame="" tooltip="" history="1" highlightClick="0" endSnd="0"/>
              </a:rPr>
              <a:t>展開運算</a:t>
            </a:r>
          </a:p>
          <a:p>
            <a:pPr marL="360934" indent="-360934" defTabSz="404495">
              <a:spcBef>
                <a:spcPts val="1900"/>
              </a:spcBef>
              <a:defRPr sz="3136"/>
            </a:pPr>
            <a:r>
              <a:t>展開運算由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三個連續的英文句點</a:t>
            </a:r>
            <a:r>
              <a:t>構成，利用展開運算可以很方便的把變數新增到一個既有的陣列裡面</a:t>
            </a:r>
          </a:p>
          <a:p>
            <a:pPr lvl="1" marL="721868" indent="-360934" defTabSz="404495">
              <a:spcBef>
                <a:spcPts val="1900"/>
              </a:spcBef>
              <a:defRPr sz="3136"/>
            </a:pPr>
            <a:r>
              <a:t>修改陣列state裡面的變數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all</a:t>
            </a:r>
            <a:r>
              <a:t>－{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...state, all</a:t>
            </a:r>
            <a:r>
              <a:t>: action.payload.data }</a:t>
            </a:r>
          </a:p>
          <a:p>
            <a:pPr lvl="1" marL="721868" indent="-360934" defTabSz="404495">
              <a:spcBef>
                <a:spcPts val="1900"/>
              </a:spcBef>
              <a:defRPr sz="3136"/>
            </a:pPr>
            <a:r>
              <a:t>return {…state, all:action.payload.data } 效果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類似於</a:t>
            </a:r>
            <a:r>
              <a:t> state.all = action.payload.data； return state;</a:t>
            </a:r>
          </a:p>
          <a:p>
            <a:pPr lvl="1" marL="721868" indent="-360934" defTabSz="404495">
              <a:spcBef>
                <a:spcPts val="1900"/>
              </a:spcBef>
              <a:defRPr sz="3136"/>
            </a:pPr>
            <a:r>
              <a:t>展開運算建立一個新的陣列回傳，但是設定state.all則是修改原有的陣列</a:t>
            </a:r>
          </a:p>
        </p:txBody>
      </p:sp>
      <p:sp>
        <p:nvSpPr>
          <p:cNvPr id="383" name="Shape 38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6" name="Group 386"/>
          <p:cNvGrpSpPr/>
          <p:nvPr/>
        </p:nvGrpSpPr>
        <p:grpSpPr>
          <a:xfrm>
            <a:off x="11916736" y="4276449"/>
            <a:ext cx="11683263" cy="6456261"/>
            <a:chOff x="0" y="0"/>
            <a:chExt cx="11683261" cy="6456259"/>
          </a:xfrm>
        </p:grpSpPr>
        <p:pic>
          <p:nvPicPr>
            <p:cNvPr id="384" name="螢幕快照 2016-06-11 上午9.42.4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3330"/>
              <a:ext cx="11679253" cy="59829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5" name="Shape 385"/>
            <p:cNvSpPr/>
            <p:nvPr/>
          </p:nvSpPr>
          <p:spPr>
            <a:xfrm>
              <a:off x="7750938" y="0"/>
              <a:ext cx="3932324" cy="482600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7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reducers/reducer_posts.js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比較兩者有何差異？</a:t>
            </a:r>
          </a:p>
        </p:txBody>
      </p:sp>
      <p:pic>
        <p:nvPicPr>
          <p:cNvPr id="389" name="螢幕快照 2016-06-16 上午10.41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563" y="2023425"/>
            <a:ext cx="6975049" cy="7309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螢幕快照 2016-06-16 上午10.4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1751" y="2023425"/>
            <a:ext cx="6805685" cy="7309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3" name="Group 393"/>
          <p:cNvGrpSpPr/>
          <p:nvPr/>
        </p:nvGrpSpPr>
        <p:grpSpPr>
          <a:xfrm>
            <a:off x="4791018" y="10260347"/>
            <a:ext cx="14622334" cy="1908025"/>
            <a:chOff x="0" y="0"/>
            <a:chExt cx="14622332" cy="1908024"/>
          </a:xfrm>
        </p:grpSpPr>
        <p:pic>
          <p:nvPicPr>
            <p:cNvPr id="391" name="螢幕快照 2016-06-16 上午10.44.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44818" y="0"/>
              <a:ext cx="5277515" cy="190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螢幕快照 2016-06-16 上午10.44.3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806138" cy="190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整合狀態變數</a:t>
            </a:r>
          </a:p>
        </p:txBody>
      </p:sp>
      <p:sp>
        <p:nvSpPr>
          <p:cNvPr id="396" name="Shape 396"/>
          <p:cNvSpPr/>
          <p:nvPr>
            <p:ph type="body" sz="half" idx="1"/>
          </p:nvPr>
        </p:nvSpPr>
        <p:spPr>
          <a:xfrm>
            <a:off x="575284" y="2253401"/>
            <a:ext cx="23620745" cy="4975128"/>
          </a:xfrm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3400"/>
              </a:spcBef>
              <a:defRPr sz="5440"/>
            </a:pPr>
            <a:r>
              <a:t>在Redux端，所有的狀態變數都會被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combineReducers</a:t>
            </a:r>
            <a:r>
              <a:t>函數整合到一個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rootReducer</a:t>
            </a:r>
            <a:r>
              <a:t>裡面</a:t>
            </a:r>
          </a:p>
          <a:p>
            <a:pPr marL="626110" indent="-626110" defTabSz="701675">
              <a:spcBef>
                <a:spcPts val="3400"/>
              </a:spcBef>
              <a:defRPr sz="5440"/>
            </a:pPr>
            <a:r>
              <a:t>在React端，只要設定好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mapStateToProps</a:t>
            </a:r>
            <a:r>
              <a:t>，就可以使用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state.posts</a:t>
            </a:r>
            <a:r>
              <a:t>存取到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PostsReducer</a:t>
            </a:r>
            <a:r>
              <a:t>回傳的狀態變數</a:t>
            </a:r>
          </a:p>
        </p:txBody>
      </p:sp>
      <p:sp>
        <p:nvSpPr>
          <p:cNvPr id="397" name="Shape 39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螢幕快照 2016-06-11 上午10.16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87291" y="7761823"/>
            <a:ext cx="9009419" cy="395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ui/States/actions</a:t>
            </a:r>
          </a:p>
        </p:txBody>
      </p:sp>
      <p:sp>
        <p:nvSpPr>
          <p:cNvPr id="157" name="Shape 157"/>
          <p:cNvSpPr/>
          <p:nvPr/>
        </p:nvSpPr>
        <p:spPr>
          <a:xfrm>
            <a:off x="2340639" y="3036209"/>
            <a:ext cx="5946058" cy="764358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  <a:r>
              <a:t>UI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9218971" y="3036209"/>
            <a:ext cx="5946058" cy="7643582"/>
          </a:xfrm>
          <a:prstGeom prst="rect">
            <a:avLst/>
          </a:prstGeom>
          <a:solidFill>
            <a:schemeClr val="accent2">
              <a:satOff val="6651"/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  <a:r>
              <a:t>States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3688453" y="4477528"/>
            <a:ext cx="3250430" cy="1562594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posts_index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（第一頁）</a:t>
            </a:r>
          </a:p>
        </p:txBody>
      </p:sp>
      <p:sp>
        <p:nvSpPr>
          <p:cNvPr id="160" name="Shape 160"/>
          <p:cNvSpPr/>
          <p:nvPr/>
        </p:nvSpPr>
        <p:spPr>
          <a:xfrm>
            <a:off x="3688453" y="6339507"/>
            <a:ext cx="3250430" cy="1562594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posts_show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（第二頁）</a:t>
            </a:r>
          </a:p>
        </p:txBody>
      </p:sp>
      <p:sp>
        <p:nvSpPr>
          <p:cNvPr id="161" name="Shape 161"/>
          <p:cNvSpPr/>
          <p:nvPr/>
        </p:nvSpPr>
        <p:spPr>
          <a:xfrm>
            <a:off x="3688453" y="8201486"/>
            <a:ext cx="3250430" cy="1562594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posts_new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（第三頁）</a:t>
            </a:r>
          </a:p>
        </p:txBody>
      </p:sp>
      <p:sp>
        <p:nvSpPr>
          <p:cNvPr id="162" name="Shape 162"/>
          <p:cNvSpPr/>
          <p:nvPr/>
        </p:nvSpPr>
        <p:spPr>
          <a:xfrm>
            <a:off x="10566786" y="4477527"/>
            <a:ext cx="3250429" cy="156259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all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（第一頁）</a:t>
            </a:r>
          </a:p>
        </p:txBody>
      </p:sp>
      <p:sp>
        <p:nvSpPr>
          <p:cNvPr id="163" name="Shape 163"/>
          <p:cNvSpPr/>
          <p:nvPr/>
        </p:nvSpPr>
        <p:spPr>
          <a:xfrm>
            <a:off x="10566786" y="6339507"/>
            <a:ext cx="3250429" cy="156259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post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（第二頁）</a:t>
            </a:r>
          </a:p>
        </p:txBody>
      </p:sp>
      <p:sp>
        <p:nvSpPr>
          <p:cNvPr id="164" name="Shape 164"/>
          <p:cNvSpPr/>
          <p:nvPr/>
        </p:nvSpPr>
        <p:spPr>
          <a:xfrm>
            <a:off x="10566786" y="8201486"/>
            <a:ext cx="3250429" cy="156259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form</a:t>
            </a:r>
          </a:p>
          <a:p>
            <a:pPr>
              <a:defRPr sz="3400">
                <a:solidFill>
                  <a:srgbClr val="FFFFFF"/>
                </a:solidFill>
              </a:defRPr>
            </a:pPr>
            <a:r>
              <a:t>（第三頁）</a:t>
            </a:r>
          </a:p>
        </p:txBody>
      </p:sp>
      <p:sp>
        <p:nvSpPr>
          <p:cNvPr id="165" name="Shape 165"/>
          <p:cNvSpPr/>
          <p:nvPr/>
        </p:nvSpPr>
        <p:spPr>
          <a:xfrm>
            <a:off x="16097304" y="3036209"/>
            <a:ext cx="5946058" cy="7643582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  <a:r>
              <a:t>Actions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18804590" y="5962650"/>
            <a:ext cx="531485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700">
                <a:solidFill>
                  <a:srgbClr val="FFFFFF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-9540" y="-2989"/>
            <a:ext cx="18575354" cy="1393826"/>
          </a:xfrm>
          <a:prstGeom prst="rect">
            <a:avLst/>
          </a:prstGeom>
        </p:spPr>
        <p:txBody>
          <a:bodyPr/>
          <a:lstStyle/>
          <a:p>
            <a:pPr/>
            <a:r>
              <a:t>React元件的 LifeCyele 函數</a:t>
            </a:r>
          </a:p>
        </p:txBody>
      </p:sp>
      <p:sp>
        <p:nvSpPr>
          <p:cNvPr id="401" name="Shape 401"/>
          <p:cNvSpPr/>
          <p:nvPr>
            <p:ph type="body" sz="half" idx="1"/>
          </p:nvPr>
        </p:nvSpPr>
        <p:spPr>
          <a:xfrm>
            <a:off x="1027768" y="2309159"/>
            <a:ext cx="12575547" cy="10390841"/>
          </a:xfrm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3500"/>
              </a:spcBef>
              <a:defRPr sz="5632"/>
            </a:pPr>
            <a:r>
              <a:t>依據資料庫API，前端利用axios.get(...)取得的資料是所有的留言資料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我們希望在程式一開始就由React元件自動呼叫fetchPosts，執行axios.get(...)，並且將既有的留言資料顯示在畫面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React提供許多</a:t>
            </a:r>
            <a:r>
              <a:rPr u="sng">
                <a:hlinkClick r:id="rId2" invalidUrl="" action="" tgtFrame="" tooltip="" history="1" highlightClick="0" endSnd="0"/>
              </a:rPr>
              <a:t>LifeCycle函數</a:t>
            </a:r>
            <a:r>
              <a:t>，這些函數React會依照順序被自動執行</a:t>
            </a:r>
          </a:p>
        </p:txBody>
      </p:sp>
      <p:sp>
        <p:nvSpPr>
          <p:cNvPr id="402" name="Shape 40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Shape 403"/>
          <p:cNvSpPr/>
          <p:nvPr/>
        </p:nvSpPr>
        <p:spPr>
          <a:xfrm>
            <a:off x="14033048" y="4232135"/>
            <a:ext cx="7708860" cy="925296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render()</a:t>
            </a:r>
          </a:p>
        </p:txBody>
      </p:sp>
      <p:sp>
        <p:nvSpPr>
          <p:cNvPr id="404" name="Shape 404"/>
          <p:cNvSpPr/>
          <p:nvPr/>
        </p:nvSpPr>
        <p:spPr>
          <a:xfrm>
            <a:off x="14033048" y="5637033"/>
            <a:ext cx="7708860" cy="92529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componentWillMount()</a:t>
            </a:r>
          </a:p>
        </p:txBody>
      </p:sp>
      <p:sp>
        <p:nvSpPr>
          <p:cNvPr id="405" name="Shape 405"/>
          <p:cNvSpPr/>
          <p:nvPr/>
        </p:nvSpPr>
        <p:spPr>
          <a:xfrm>
            <a:off x="14033048" y="7041932"/>
            <a:ext cx="7708860" cy="925296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componentDidMount()</a:t>
            </a:r>
          </a:p>
        </p:txBody>
      </p:sp>
      <p:sp>
        <p:nvSpPr>
          <p:cNvPr id="406" name="Shape 406"/>
          <p:cNvSpPr/>
          <p:nvPr/>
        </p:nvSpPr>
        <p:spPr>
          <a:xfrm>
            <a:off x="14033048" y="8446830"/>
            <a:ext cx="7708860" cy="925296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componentWillReceiveProps()</a:t>
            </a:r>
          </a:p>
        </p:txBody>
      </p:sp>
      <p:sp>
        <p:nvSpPr>
          <p:cNvPr id="407" name="Shape 407"/>
          <p:cNvSpPr/>
          <p:nvPr/>
        </p:nvSpPr>
        <p:spPr>
          <a:xfrm>
            <a:off x="14033048" y="9851728"/>
            <a:ext cx="7708860" cy="925296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-9540" y="-2989"/>
            <a:ext cx="20848144" cy="1393826"/>
          </a:xfrm>
          <a:prstGeom prst="rect">
            <a:avLst/>
          </a:prstGeom>
        </p:spPr>
        <p:txBody>
          <a:bodyPr/>
          <a:lstStyle/>
          <a:p>
            <a:pPr/>
            <a:r>
              <a:t>第一次呼叫資料庫的時機－ComponentWIllMount</a:t>
            </a:r>
          </a:p>
        </p:txBody>
      </p:sp>
      <p:sp>
        <p:nvSpPr>
          <p:cNvPr id="410" name="Shape 410"/>
          <p:cNvSpPr/>
          <p:nvPr>
            <p:ph type="body" sz="half" idx="1"/>
          </p:nvPr>
        </p:nvSpPr>
        <p:spPr>
          <a:xfrm>
            <a:off x="673100" y="2309159"/>
            <a:ext cx="10291265" cy="10390841"/>
          </a:xfrm>
          <a:prstGeom prst="rect">
            <a:avLst/>
          </a:prstGeom>
        </p:spPr>
        <p:txBody>
          <a:bodyPr/>
          <a:lstStyle/>
          <a:p>
            <a:pPr marL="662939" indent="-662939" defTabSz="742950">
              <a:spcBef>
                <a:spcPts val="3600"/>
              </a:spcBef>
              <a:defRPr sz="5760"/>
            </a:pPr>
            <a:r>
              <a:t>首先，把元件更改成類別元件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連接fetchPosts函數與PostsIndex元件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在componentWillMount方法裡呼叫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this.props.fetchPosts</a:t>
            </a:r>
            <a:r>
              <a:t>就可以在元件即將顯示時自動呼叫資料庫取得所有的聊天資料</a:t>
            </a:r>
          </a:p>
        </p:txBody>
      </p:sp>
      <p:sp>
        <p:nvSpPr>
          <p:cNvPr id="411" name="Shape 41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螢幕快照 2016-06-11 下午12.1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7942" y="3470846"/>
            <a:ext cx="11260484" cy="8067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Redux-devtools</a:t>
            </a:r>
          </a:p>
        </p:txBody>
      </p:sp>
      <p:sp>
        <p:nvSpPr>
          <p:cNvPr id="415" name="Shape 415"/>
          <p:cNvSpPr/>
          <p:nvPr>
            <p:ph type="body" sz="half" idx="1"/>
          </p:nvPr>
        </p:nvSpPr>
        <p:spPr>
          <a:xfrm>
            <a:off x="673100" y="2950420"/>
            <a:ext cx="9302235" cy="9749580"/>
          </a:xfrm>
          <a:prstGeom prst="rect">
            <a:avLst/>
          </a:prstGeom>
        </p:spPr>
        <p:txBody>
          <a:bodyPr/>
          <a:lstStyle/>
          <a:p>
            <a:pPr/>
            <a:r>
              <a:t>類似於react devtools，chrome APP store也可發現redux專屬的redux-devtools</a:t>
            </a:r>
          </a:p>
        </p:txBody>
      </p:sp>
      <p:sp>
        <p:nvSpPr>
          <p:cNvPr id="416" name="Shape 416"/>
          <p:cNvSpPr/>
          <p:nvPr/>
        </p:nvSpPr>
        <p:spPr>
          <a:xfrm>
            <a:off x="3070280" y="1674057"/>
            <a:ext cx="18256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https://github.com/zalmoxisus/redux-devtools-extension#implementation</a:t>
            </a:r>
          </a:p>
        </p:txBody>
      </p:sp>
      <p:pic>
        <p:nvPicPr>
          <p:cNvPr id="417" name="螢幕快照 2016-06-16 下午8.1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7154" y="3749332"/>
            <a:ext cx="13417043" cy="7004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Redux-devtools</a:t>
            </a:r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xfrm>
            <a:off x="597666" y="3609569"/>
            <a:ext cx="10091492" cy="6496863"/>
          </a:xfrm>
          <a:prstGeom prst="rect">
            <a:avLst/>
          </a:prstGeom>
        </p:spPr>
        <p:txBody>
          <a:bodyPr/>
          <a:lstStyle/>
          <a:p>
            <a:pPr marL="559815" indent="-559815" defTabSz="627379">
              <a:spcBef>
                <a:spcPts val="3000"/>
              </a:spcBef>
              <a:defRPr sz="4864"/>
            </a:pPr>
            <a:r>
              <a:t>除了要安裝redux-devtools，也需要修改程式裡面有關於store生成的程式碼</a:t>
            </a:r>
          </a:p>
          <a:p>
            <a:pPr marL="559815" indent="-559815" defTabSz="627379">
              <a:spcBef>
                <a:spcPts val="3000"/>
              </a:spcBef>
              <a:defRPr sz="4864"/>
            </a:pPr>
            <a:r>
              <a:t>在createStoreWithMiddleware加入第二個參數以生成一個新的store傳給Provider</a:t>
            </a:r>
          </a:p>
        </p:txBody>
      </p:sp>
      <p:pic>
        <p:nvPicPr>
          <p:cNvPr id="421" name="螢幕快照 2016-06-16 下午8.0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7343" y="3915447"/>
            <a:ext cx="12936302" cy="588510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hape 422"/>
          <p:cNvSpPr/>
          <p:nvPr/>
        </p:nvSpPr>
        <p:spPr>
          <a:xfrm>
            <a:off x="11028963" y="5789255"/>
            <a:ext cx="12823907" cy="1270001"/>
          </a:xfrm>
          <a:prstGeom prst="rect">
            <a:avLst/>
          </a:prstGeom>
          <a:ln w="508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Redux-devtools</a:t>
            </a:r>
          </a:p>
        </p:txBody>
      </p:sp>
      <p:sp>
        <p:nvSpPr>
          <p:cNvPr id="425" name="Shape 425"/>
          <p:cNvSpPr/>
          <p:nvPr>
            <p:ph type="body" sz="half" idx="1"/>
          </p:nvPr>
        </p:nvSpPr>
        <p:spPr>
          <a:xfrm>
            <a:off x="673100" y="2309159"/>
            <a:ext cx="8441007" cy="10390841"/>
          </a:xfrm>
          <a:prstGeom prst="rect">
            <a:avLst/>
          </a:prstGeom>
        </p:spPr>
        <p:txBody>
          <a:bodyPr/>
          <a:lstStyle/>
          <a:p>
            <a:pPr/>
            <a:r>
              <a:t>在chrome debugger點選Redux，即可開始觀察redux裡面的action與reducers之間的變化</a:t>
            </a:r>
          </a:p>
        </p:txBody>
      </p:sp>
      <p:pic>
        <p:nvPicPr>
          <p:cNvPr id="426" name="螢幕快照 2016-06-16 下午8.0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1421" y="3999379"/>
            <a:ext cx="14782801" cy="701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練習3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在Redux建立action的方法與對應的reducers</a:t>
            </a:r>
          </a:p>
          <a:p>
            <a:pPr/>
            <a:r>
              <a:t>在React的元件綁定action的方法，並且利用LifeCycle方法componentWillMount呼叫action的方法</a:t>
            </a:r>
          </a:p>
          <a:p>
            <a:pPr/>
            <a:r>
              <a:t>利用redux-devtools觀察actions與reducers</a:t>
            </a:r>
          </a:p>
        </p:txBody>
      </p:sp>
      <p:sp>
        <p:nvSpPr>
          <p:cNvPr id="430" name="Shape 43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簡單解釋Provider</a:t>
            </a: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xfrm>
            <a:off x="673100" y="1733018"/>
            <a:ext cx="12540588" cy="10966982"/>
          </a:xfrm>
          <a:prstGeom prst="rect">
            <a:avLst/>
          </a:prstGeom>
        </p:spPr>
        <p:txBody>
          <a:bodyPr/>
          <a:lstStyle/>
          <a:p>
            <a:pPr marL="478789" indent="-478789" defTabSz="536575">
              <a:spcBef>
                <a:spcPts val="2600"/>
              </a:spcBef>
              <a:defRPr sz="4160"/>
            </a:pPr>
            <a:r>
              <a:t>&lt;Provider /&gt;元件的功能是什麼？</a:t>
            </a:r>
          </a:p>
          <a:p>
            <a:pPr marL="478789" indent="-478789" defTabSz="536575">
              <a:spcBef>
                <a:spcPts val="2600"/>
              </a:spcBef>
              <a:defRPr sz="4160"/>
            </a:pPr>
            <a:r>
              <a:t>Provider是react-redux提供的一個高階元件(High Order Component,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HOC</a:t>
            </a:r>
            <a:r>
              <a:t>)，他的功能是監督Redux裡面reducers的動作(例如狀態變數是否被更新)，並且提供React與Redux溝通的橋樑</a:t>
            </a:r>
          </a:p>
          <a:p>
            <a:pPr marL="478789" indent="-478789" defTabSz="536575">
              <a:spcBef>
                <a:spcPts val="2600"/>
              </a:spcBef>
              <a:defRPr sz="4160"/>
            </a:pPr>
            <a:r>
              <a:t>所有被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方法綁定的連結都會經由Provider與Redux溝通</a:t>
            </a:r>
          </a:p>
          <a:p>
            <a:pPr lvl="1" marL="957579" indent="-478789" defTabSz="536575">
              <a:spcBef>
                <a:spcPts val="2600"/>
              </a:spcBef>
              <a:defRPr sz="4160"/>
            </a:pPr>
            <a:r>
              <a:t>當reducers的state被更新，connect綁定的container會自動被render，其中的props也會被state更新</a:t>
            </a:r>
          </a:p>
          <a:p>
            <a:pPr lvl="1" marL="957579" indent="-478789" defTabSz="536575">
              <a:spcBef>
                <a:spcPts val="2600"/>
              </a:spcBef>
              <a:defRPr sz="4160"/>
            </a:pPr>
            <a:r>
              <a:t>container也可以呼叫被connect綁定的action函數</a:t>
            </a:r>
          </a:p>
        </p:txBody>
      </p:sp>
      <p:pic>
        <p:nvPicPr>
          <p:cNvPr id="434" name="螢幕快照 2016-06-12 下午6.42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1814" y="5275961"/>
            <a:ext cx="8452952" cy="682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螢幕快照 2016-06-12 下午6.4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22808" y="2309538"/>
            <a:ext cx="9848772" cy="2141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螢幕快照 2016-06-12 下午6.51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9657" y="1388195"/>
            <a:ext cx="7403040" cy="568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新增資料表單</a:t>
            </a:r>
          </a:p>
        </p:txBody>
      </p:sp>
      <p:sp>
        <p:nvSpPr>
          <p:cNvPr id="439" name="Shape 43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0" name="螢幕快照 2016-06-10 上午9.5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52" y="4186647"/>
            <a:ext cx="22876796" cy="6635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3" name="Group 443"/>
          <p:cNvGrpSpPr/>
          <p:nvPr/>
        </p:nvGrpSpPr>
        <p:grpSpPr>
          <a:xfrm>
            <a:off x="5800009" y="2859840"/>
            <a:ext cx="11619165" cy="3719774"/>
            <a:chOff x="0" y="1036431"/>
            <a:chExt cx="11619164" cy="3719772"/>
          </a:xfrm>
        </p:grpSpPr>
        <p:sp>
          <p:nvSpPr>
            <p:cNvPr id="441" name="Shape 441"/>
            <p:cNvSpPr/>
            <p:nvPr/>
          </p:nvSpPr>
          <p:spPr>
            <a:xfrm>
              <a:off x="0" y="4248496"/>
              <a:ext cx="1307417" cy="507709"/>
            </a:xfrm>
            <a:prstGeom prst="rect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2278" y="1036431"/>
              <a:ext cx="10946887" cy="355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8" fill="norm" stroke="1" extrusionOk="0">
                  <a:moveTo>
                    <a:pt x="0" y="14830"/>
                  </a:moveTo>
                  <a:cubicBezTo>
                    <a:pt x="10927" y="-5392"/>
                    <a:pt x="18127" y="-4933"/>
                    <a:pt x="21600" y="16208"/>
                  </a:cubicBezTo>
                </a:path>
              </a:pathLst>
            </a:custGeom>
            <a:noFill/>
            <a:ln w="1016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7001469" y="9459354"/>
            <a:ext cx="11419073" cy="2738730"/>
            <a:chOff x="-2480816" y="3849611"/>
            <a:chExt cx="11419071" cy="2738728"/>
          </a:xfrm>
        </p:grpSpPr>
        <p:sp>
          <p:nvSpPr>
            <p:cNvPr id="444" name="Shape 444"/>
            <p:cNvSpPr/>
            <p:nvPr/>
          </p:nvSpPr>
          <p:spPr>
            <a:xfrm>
              <a:off x="7983115" y="3849611"/>
              <a:ext cx="955141" cy="507709"/>
            </a:xfrm>
            <a:prstGeom prst="rect">
              <a:avLst/>
            </a:prstGeom>
            <a:noFill/>
            <a:ln w="63500" cap="flat">
              <a:solidFill>
                <a:srgbClr val="4F8F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-2480817" y="4432545"/>
              <a:ext cx="11061691" cy="2155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4" fill="norm" stroke="1" extrusionOk="0">
                  <a:moveTo>
                    <a:pt x="21600" y="0"/>
                  </a:moveTo>
                  <a:cubicBezTo>
                    <a:pt x="16665" y="21258"/>
                    <a:pt x="9465" y="21600"/>
                    <a:pt x="0" y="1026"/>
                  </a:cubicBezTo>
                </a:path>
              </a:pathLst>
            </a:custGeom>
            <a:noFill/>
            <a:ln w="1016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1"/>
      <p:bldP build="whole" bldLvl="1" animBg="1" rev="0" advAuto="0" spid="446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新增資料表單－工作項目</a:t>
            </a:r>
          </a:p>
        </p:txBody>
      </p:sp>
      <p:sp>
        <p:nvSpPr>
          <p:cNvPr id="451" name="Shape 451"/>
          <p:cNvSpPr/>
          <p:nvPr>
            <p:ph type="body" idx="1"/>
          </p:nvPr>
        </p:nvSpPr>
        <p:spPr>
          <a:xfrm>
            <a:off x="666750" y="3244411"/>
            <a:ext cx="23050500" cy="7227178"/>
          </a:xfrm>
          <a:prstGeom prst="rect">
            <a:avLst/>
          </a:prstGeom>
        </p:spPr>
        <p:txBody>
          <a:bodyPr/>
          <a:lstStyle/>
          <a:p>
            <a:pPr marL="874775" indent="-874775" defTabSz="676909">
              <a:spcBef>
                <a:spcPts val="3200"/>
              </a:spcBef>
              <a:buSzPct val="100000"/>
              <a:buAutoNum type="circleNumDbPlain" startAt="1"/>
              <a:defRPr sz="5248"/>
            </a:pPr>
            <a:r>
              <a:t>/posts/new的輸入資料頁面</a:t>
            </a:r>
          </a:p>
          <a:p>
            <a:pPr marL="874775" indent="-874775" defTabSz="676909">
              <a:spcBef>
                <a:spcPts val="3200"/>
              </a:spcBef>
              <a:buSzPct val="100000"/>
              <a:buAutoNum type="circleNumDbPlain" startAt="1"/>
              <a:defRPr sz="5248"/>
            </a:pPr>
            <a:r>
              <a:t>設定router指向/posts/new頁面</a:t>
            </a:r>
          </a:p>
          <a:p>
            <a:pPr marL="874775" indent="-874775" defTabSz="676909">
              <a:spcBef>
                <a:spcPts val="3200"/>
              </a:spcBef>
              <a:buSzPct val="100000"/>
              <a:buAutoNum type="circleNumDbPlain" startAt="1"/>
              <a:defRPr sz="5248"/>
            </a:pPr>
            <a:r>
              <a:t>按下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Add Post按鈕</a:t>
            </a:r>
            <a:r>
              <a:t>到產生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url = /posts/new</a:t>
            </a:r>
          </a:p>
          <a:p>
            <a:pPr marL="874775" indent="-874775" defTabSz="676909">
              <a:spcBef>
                <a:spcPts val="3200"/>
              </a:spcBef>
              <a:buSzPct val="100000"/>
              <a:buAutoNum type="circleNumDbPlain" startAt="1"/>
              <a:defRPr sz="5248"/>
            </a:pPr>
            <a:r>
              <a:t>/posts/new頁面的輸入資料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表單</a:t>
            </a:r>
            <a:r>
              <a:t>設計</a:t>
            </a:r>
          </a:p>
          <a:p>
            <a:pPr marL="874775" indent="-874775" defTabSz="676909">
              <a:spcBef>
                <a:spcPts val="3200"/>
              </a:spcBef>
              <a:buSzPct val="100000"/>
              <a:buAutoNum type="circleNumDbPlain" startAt="1"/>
              <a:defRPr sz="5248"/>
            </a:pPr>
            <a:r>
              <a:t>表單按下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save按鈕</a:t>
            </a:r>
            <a:r>
              <a:t>到產生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action</a:t>
            </a:r>
            <a:r>
              <a:t>以及儲存資料到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reducers</a:t>
            </a:r>
          </a:p>
        </p:txBody>
      </p:sp>
      <p:sp>
        <p:nvSpPr>
          <p:cNvPr id="452" name="Shape 4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1"/>
            </a:lvl1pPr>
          </a:lstStyle>
          <a:p>
            <a:pPr/>
            <a:r>
              <a:t>新的posts_new.js元件</a:t>
            </a:r>
          </a:p>
        </p:txBody>
      </p:sp>
      <p:sp>
        <p:nvSpPr>
          <p:cNvPr id="455" name="Shape 455"/>
          <p:cNvSpPr/>
          <p:nvPr>
            <p:ph type="body" sz="quarter" idx="1"/>
          </p:nvPr>
        </p:nvSpPr>
        <p:spPr>
          <a:xfrm>
            <a:off x="673100" y="2309159"/>
            <a:ext cx="22624032" cy="1854749"/>
          </a:xfrm>
          <a:prstGeom prst="rect">
            <a:avLst/>
          </a:prstGeom>
        </p:spPr>
        <p:txBody>
          <a:bodyPr/>
          <a:lstStyle/>
          <a:p>
            <a:pPr/>
            <a:r>
              <a:t>建立新的posts_new.js元件，先簡單顯示文字內容</a:t>
            </a:r>
          </a:p>
        </p:txBody>
      </p:sp>
      <p:sp>
        <p:nvSpPr>
          <p:cNvPr id="456" name="Shape 45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7" name="螢幕快照 2016-06-11 下午3.2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8140" y="4292927"/>
            <a:ext cx="9247721" cy="5940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APP架構</a:t>
            </a:r>
          </a:p>
        </p:txBody>
      </p:sp>
      <p:sp>
        <p:nvSpPr>
          <p:cNvPr id="169" name="Shape 169"/>
          <p:cNvSpPr/>
          <p:nvPr/>
        </p:nvSpPr>
        <p:spPr>
          <a:xfrm>
            <a:off x="17035003" y="5445147"/>
            <a:ext cx="4990713" cy="282570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資料庫伺服器</a:t>
            </a:r>
          </a:p>
        </p:txBody>
      </p:sp>
      <p:sp>
        <p:nvSpPr>
          <p:cNvPr id="170" name="Shape 170"/>
          <p:cNvSpPr/>
          <p:nvPr/>
        </p:nvSpPr>
        <p:spPr>
          <a:xfrm>
            <a:off x="4226070" y="3036209"/>
            <a:ext cx="5946058" cy="7643582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  <a:r>
              <a:t>SPA</a:t>
            </a: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lnSpc>
                <a:spcPct val="12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4703743" y="4287985"/>
            <a:ext cx="4990712" cy="170208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172" name="Shape 172"/>
          <p:cNvSpPr/>
          <p:nvPr/>
        </p:nvSpPr>
        <p:spPr>
          <a:xfrm>
            <a:off x="4703743" y="6370676"/>
            <a:ext cx="4990712" cy="1702081"/>
          </a:xfrm>
          <a:prstGeom prst="rect">
            <a:avLst/>
          </a:pr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React-Router</a:t>
            </a:r>
          </a:p>
        </p:txBody>
      </p:sp>
      <p:sp>
        <p:nvSpPr>
          <p:cNvPr id="173" name="Shape 173"/>
          <p:cNvSpPr/>
          <p:nvPr/>
        </p:nvSpPr>
        <p:spPr>
          <a:xfrm flipV="1">
            <a:off x="13603565" y="1897051"/>
            <a:ext cx="1" cy="9921898"/>
          </a:xfrm>
          <a:prstGeom prst="line">
            <a:avLst/>
          </a:prstGeom>
          <a:ln w="50800">
            <a:solidFill>
              <a:srgbClr val="5A5F5E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10907457" y="5805451"/>
            <a:ext cx="5392217" cy="2105098"/>
          </a:xfrm>
          <a:prstGeom prst="leftRightArrow">
            <a:avLst>
              <a:gd name="adj1" fmla="val 49390"/>
              <a:gd name="adj2" fmla="val 33689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Restful API</a:t>
            </a:r>
          </a:p>
        </p:txBody>
      </p:sp>
      <p:sp>
        <p:nvSpPr>
          <p:cNvPr id="175" name="Shape 175"/>
          <p:cNvSpPr/>
          <p:nvPr/>
        </p:nvSpPr>
        <p:spPr>
          <a:xfrm>
            <a:off x="4703743" y="8453367"/>
            <a:ext cx="4990712" cy="1702081"/>
          </a:xfrm>
          <a:prstGeom prst="rect">
            <a:avLst/>
          </a:prstGeom>
          <a:solidFill>
            <a:schemeClr val="accent2">
              <a:satOff val="6651"/>
              <a:lumOff val="-13575"/>
            </a:schemeClr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Redux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2"/>
            </a:lvl1pPr>
          </a:lstStyle>
          <a:p>
            <a:pPr/>
            <a:r>
              <a:t>修改Routing.js</a:t>
            </a:r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xfrm>
            <a:off x="673100" y="2309159"/>
            <a:ext cx="22624032" cy="1854749"/>
          </a:xfrm>
          <a:prstGeom prst="rect">
            <a:avLst/>
          </a:prstGeom>
        </p:spPr>
        <p:txBody>
          <a:bodyPr/>
          <a:lstStyle/>
          <a:p>
            <a:pPr/>
            <a:r>
              <a:t>修改routes.js加入&lt;Route /&gt;設定url與posts_new.js的關係</a:t>
            </a:r>
          </a:p>
        </p:txBody>
      </p:sp>
      <p:sp>
        <p:nvSpPr>
          <p:cNvPr id="461" name="Shape 46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2" name="螢幕快照 2016-06-11 下午3.26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9109" y="4926276"/>
            <a:ext cx="11519174" cy="6973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螢幕快照 2016-06-11 下午3.29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37287" y="7880932"/>
            <a:ext cx="4559301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螢幕快照 2016-06-11 下午3.29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37287" y="6146133"/>
            <a:ext cx="4559301" cy="1113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3"/>
            </a:lvl1pPr>
          </a:lstStyle>
          <a:p>
            <a:pPr/>
            <a:r>
              <a:t>新增連結按鈕</a:t>
            </a:r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xfrm>
            <a:off x="843949" y="2694615"/>
            <a:ext cx="10962640" cy="6063041"/>
          </a:xfrm>
          <a:prstGeom prst="rect">
            <a:avLst/>
          </a:prstGeom>
        </p:spPr>
        <p:txBody>
          <a:bodyPr/>
          <a:lstStyle/>
          <a:p>
            <a:pPr marL="618743" indent="-618743" defTabSz="693419">
              <a:spcBef>
                <a:spcPts val="3300"/>
              </a:spcBef>
              <a:defRPr sz="5376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react-router</a:t>
            </a:r>
            <a:r>
              <a:t>套件提供一個&lt;Link /&gt;元件，功能類似HTML的&lt;a&gt;標籤</a:t>
            </a:r>
          </a:p>
          <a:p>
            <a:pPr marL="618743" indent="-618743" defTabSz="693419">
              <a:spcBef>
                <a:spcPts val="3300"/>
              </a:spcBef>
              <a:defRPr sz="5376"/>
            </a:pPr>
            <a:r>
              <a:t>&lt;Link /&gt;元件的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to</a:t>
            </a:r>
            <a:r>
              <a:t>屬性類似&lt;a /&gt;標籤的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href</a:t>
            </a:r>
            <a:r>
              <a:t>屬性，可以產生url需求</a:t>
            </a:r>
          </a:p>
        </p:txBody>
      </p:sp>
      <p:sp>
        <p:nvSpPr>
          <p:cNvPr id="468" name="Shape 46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9" name="螢幕快照 2016-06-11 下午3.5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9172" y="1230000"/>
            <a:ext cx="11191771" cy="1125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螢幕快照 2016-06-11 下午4.07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7014" y="9289940"/>
            <a:ext cx="7596510" cy="1422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4"/>
            </a:lvl1pPr>
          </a:lstStyle>
          <a:p>
            <a:pPr/>
            <a:r>
              <a:t>表單設計</a:t>
            </a:r>
          </a:p>
        </p:txBody>
      </p:sp>
      <p:sp>
        <p:nvSpPr>
          <p:cNvPr id="473" name="Shape 473"/>
          <p:cNvSpPr/>
          <p:nvPr>
            <p:ph type="body" sz="half" idx="1"/>
          </p:nvPr>
        </p:nvSpPr>
        <p:spPr>
          <a:xfrm>
            <a:off x="829975" y="2919617"/>
            <a:ext cx="12345308" cy="7426890"/>
          </a:xfrm>
          <a:prstGeom prst="rect">
            <a:avLst/>
          </a:prstGeom>
        </p:spPr>
        <p:txBody>
          <a:bodyPr/>
          <a:lstStyle/>
          <a:p>
            <a:pPr marL="500887" indent="-500887" defTabSz="561340">
              <a:spcBef>
                <a:spcPts val="2700"/>
              </a:spcBef>
              <a:defRPr sz="4352"/>
            </a:pPr>
            <a:r>
              <a:t>React本身有提供</a:t>
            </a:r>
            <a:r>
              <a:rPr u="sng">
                <a:latin typeface="Gill Sans SemiBold"/>
                <a:ea typeface="Gill Sans SemiBold"/>
                <a:cs typeface="Gill Sans SemiBold"/>
                <a:sym typeface="Gill Sans SemiBold"/>
                <a:hlinkClick r:id="rId2" invalidUrl="" action="" tgtFrame="" tooltip="" history="1" highlightClick="0" endSnd="0"/>
              </a:rPr>
              <a:t>Form表單</a:t>
            </a:r>
            <a:r>
              <a:t>，但是為了方便與Redux連結，我們使用github上分享的</a:t>
            </a:r>
            <a:r>
              <a:rPr u="sng">
                <a:latin typeface="Gill Sans SemiBold"/>
                <a:ea typeface="Gill Sans SemiBold"/>
                <a:cs typeface="Gill Sans SemiBold"/>
                <a:sym typeface="Gill Sans SemiBold"/>
                <a:hlinkClick r:id="rId3" invalidUrl="" action="" tgtFrame="" tooltip="" history="1" highlightClick="0" endSnd="0"/>
              </a:rPr>
              <a:t>redux-form</a:t>
            </a:r>
            <a:r>
              <a:t>元件來實作表單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Redux-form是一個高階元件(Higher-Order-Component, HOC)，內含有React端的JSX元件、Redux端的Reducer元件與連接React／Reducer的connect功能，方便整合到既有的React-Redux專案</a:t>
            </a:r>
          </a:p>
        </p:txBody>
      </p:sp>
      <p:sp>
        <p:nvSpPr>
          <p:cNvPr id="474" name="Shape 4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螢幕快照 2016-06-11 下午5.10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76021" y="2792879"/>
            <a:ext cx="8966201" cy="942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螢幕快照 2016-06-11 下午5.20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9975" y="10695715"/>
            <a:ext cx="12345308" cy="139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4"/>
            </a:lvl1pPr>
          </a:lstStyle>
          <a:p>
            <a:pPr/>
            <a:r>
              <a:t>表單設計－reducer</a:t>
            </a:r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xfrm>
            <a:off x="843949" y="2694615"/>
            <a:ext cx="22282762" cy="2290049"/>
          </a:xfrm>
          <a:prstGeom prst="rect">
            <a:avLst/>
          </a:prstGeom>
        </p:spPr>
        <p:txBody>
          <a:bodyPr/>
          <a:lstStyle>
            <a:lvl1pPr marL="640841" indent="-640841" defTabSz="718184">
              <a:spcBef>
                <a:spcPts val="3400"/>
              </a:spcBef>
              <a:defRPr sz="5568"/>
            </a:lvl1pPr>
          </a:lstStyle>
          <a:p>
            <a:pPr/>
            <a:r>
              <a:t>由於redux-form已經寫好reducer，我們只要將其組合到reducers/index.js裡面即可使用</a:t>
            </a:r>
          </a:p>
        </p:txBody>
      </p:sp>
      <p:sp>
        <p:nvSpPr>
          <p:cNvPr id="480" name="Shape 48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1" name="螢幕快照 2016-06-11 下午5.24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1556" y="5558895"/>
            <a:ext cx="12487547" cy="57985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4" name="Group 484"/>
          <p:cNvGrpSpPr/>
          <p:nvPr/>
        </p:nvGrpSpPr>
        <p:grpSpPr>
          <a:xfrm>
            <a:off x="5849754" y="6686196"/>
            <a:ext cx="12378516" cy="2978763"/>
            <a:chOff x="0" y="0"/>
            <a:chExt cx="12378514" cy="2978762"/>
          </a:xfrm>
        </p:grpSpPr>
        <p:sp>
          <p:nvSpPr>
            <p:cNvPr id="482" name="Shape 482"/>
            <p:cNvSpPr/>
            <p:nvPr/>
          </p:nvSpPr>
          <p:spPr>
            <a:xfrm>
              <a:off x="0" y="0"/>
              <a:ext cx="12378515" cy="632265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342055" y="2346497"/>
              <a:ext cx="4770018" cy="632266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4"/>
            </a:lvl1pPr>
          </a:lstStyle>
          <a:p>
            <a:pPr/>
            <a:r>
              <a:t>表單設計－React元件</a:t>
            </a:r>
          </a:p>
        </p:txBody>
      </p:sp>
      <p:sp>
        <p:nvSpPr>
          <p:cNvPr id="487" name="Shape 487"/>
          <p:cNvSpPr/>
          <p:nvPr>
            <p:ph type="body" sz="half" idx="1"/>
          </p:nvPr>
        </p:nvSpPr>
        <p:spPr>
          <a:xfrm>
            <a:off x="266227" y="1553894"/>
            <a:ext cx="11344496" cy="10985661"/>
          </a:xfrm>
          <a:prstGeom prst="rect">
            <a:avLst/>
          </a:prstGeom>
        </p:spPr>
        <p:txBody>
          <a:bodyPr/>
          <a:lstStyle/>
          <a:p>
            <a:pPr marL="316738" indent="-316738" defTabSz="354965">
              <a:spcBef>
                <a:spcPts val="1700"/>
              </a:spcBef>
              <a:defRPr sz="2752"/>
            </a:pPr>
            <a:r>
              <a:t>表單建立的語法，是標準的HTML表單語法</a:t>
            </a:r>
          </a:p>
          <a:p>
            <a:pPr marL="316738" indent="-316738" defTabSz="354965">
              <a:spcBef>
                <a:spcPts val="1700"/>
              </a:spcBef>
              <a:defRPr sz="2752"/>
            </a:pPr>
            <a:r>
              <a:t>redux-form的主要提供了類似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的功能，用以綁定表格設定/回傳state/action函數</a:t>
            </a:r>
          </a:p>
          <a:p>
            <a:pPr marL="316738" indent="-316738" defTabSz="354965">
              <a:spcBef>
                <a:spcPts val="1700"/>
              </a:spcBef>
              <a:defRPr sz="2752"/>
            </a:pPr>
            <a:r>
              <a:t>redux－form需要三個參數－</a:t>
            </a:r>
          </a:p>
          <a:p>
            <a:pPr lvl="1" marL="633476" indent="-316738" defTabSz="354965">
              <a:spcBef>
                <a:spcPts val="1700"/>
              </a:spcBef>
              <a:defRPr sz="275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config表格設定，mapStateToProps，action函數</a:t>
            </a:r>
          </a:p>
          <a:p>
            <a:pPr marL="316738" indent="-316738" defTabSz="354965">
              <a:spcBef>
                <a:spcPts val="1700"/>
              </a:spcBef>
              <a:defRPr sz="2752"/>
            </a:pPr>
            <a:r>
              <a:t>經過config宣告，表格自動建立this.props.title, this.props.categories與this.props.content儲存輸入資料以及this.props.handleSubmit儲存action函數</a:t>
            </a:r>
          </a:p>
          <a:p>
            <a:pPr marL="316738" indent="-316738" defTabSz="354965">
              <a:spcBef>
                <a:spcPts val="1700"/>
              </a:spcBef>
              <a:defRPr sz="2752"/>
            </a:pPr>
            <a:r>
              <a:t>為了簡化程式，我們把所有的this.props....參數都宣告為const，const {…} = this.props是簡便語法，等效於</a:t>
            </a:r>
          </a:p>
          <a:p>
            <a:pPr lvl="1" marL="633476" indent="-316738" defTabSz="354965">
              <a:spcBef>
                <a:spcPts val="1700"/>
              </a:spcBef>
              <a:defRPr sz="2752"/>
            </a:pPr>
            <a:r>
              <a:t>const title = this.props.field.title, …, </a:t>
            </a:r>
          </a:p>
          <a:p>
            <a:pPr marL="316738" indent="-316738" defTabSz="354965">
              <a:spcBef>
                <a:spcPts val="1700"/>
              </a:spcBef>
              <a:defRPr sz="2752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在輸入&lt;input /&gt;使用展開運算子傳遞所有內涵屬性</a:t>
            </a:r>
          </a:p>
          <a:p>
            <a:pPr lvl="1" marL="633476" indent="-316738" defTabSz="354965">
              <a:spcBef>
                <a:spcPts val="1700"/>
              </a:spcBef>
              <a:defRPr sz="2752"/>
            </a:pPr>
            <a:r>
              <a:t>如果title ＝ { a: "...", b: "..."}</a:t>
            </a:r>
          </a:p>
          <a:p>
            <a:pPr lvl="1" marL="633476" indent="-316738" defTabSz="354965">
              <a:spcBef>
                <a:spcPts val="1700"/>
              </a:spcBef>
              <a:defRPr sz="2752"/>
            </a:pPr>
            <a:r>
              <a:t>&lt;input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{...title}</a:t>
            </a:r>
            <a:r>
              <a:t> /&gt;等於</a:t>
            </a:r>
          </a:p>
          <a:p>
            <a:pPr lvl="1" marL="633476" indent="-316738" defTabSz="354965">
              <a:spcBef>
                <a:spcPts val="1700"/>
              </a:spcBef>
              <a:defRPr sz="2752"/>
            </a:pPr>
            <a:r>
              <a:t>&lt;input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a={title.a} b={title.b} </a:t>
            </a:r>
            <a:r>
              <a:t>/&gt;</a:t>
            </a:r>
          </a:p>
        </p:txBody>
      </p:sp>
      <p:sp>
        <p:nvSpPr>
          <p:cNvPr id="488" name="Shape 48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9" name="螢幕快照 2016-06-11 下午7.50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1724" y="944543"/>
            <a:ext cx="12630817" cy="118269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6" name="Group 496"/>
          <p:cNvGrpSpPr/>
          <p:nvPr/>
        </p:nvGrpSpPr>
        <p:grpSpPr>
          <a:xfrm>
            <a:off x="11711397" y="2801524"/>
            <a:ext cx="12609379" cy="10048661"/>
            <a:chOff x="0" y="0"/>
            <a:chExt cx="12609378" cy="10048659"/>
          </a:xfrm>
        </p:grpSpPr>
        <p:grpSp>
          <p:nvGrpSpPr>
            <p:cNvPr id="492" name="Group 492"/>
            <p:cNvGrpSpPr/>
            <p:nvPr/>
          </p:nvGrpSpPr>
          <p:grpSpPr>
            <a:xfrm>
              <a:off x="0" y="0"/>
              <a:ext cx="12609379" cy="10048660"/>
              <a:chOff x="5861642" y="-3884671"/>
              <a:chExt cx="12609378" cy="10048659"/>
            </a:xfrm>
          </p:grpSpPr>
          <p:sp>
            <p:nvSpPr>
              <p:cNvPr id="490" name="Shape 490"/>
              <p:cNvSpPr/>
              <p:nvPr/>
            </p:nvSpPr>
            <p:spPr>
              <a:xfrm>
                <a:off x="6451945" y="-3884672"/>
                <a:ext cx="12019077" cy="480520"/>
              </a:xfrm>
              <a:prstGeom prst="rect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5861642" y="4498438"/>
                <a:ext cx="6965682" cy="1665550"/>
              </a:xfrm>
              <a:prstGeom prst="rect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493" name="Shape 493"/>
            <p:cNvSpPr/>
            <p:nvPr/>
          </p:nvSpPr>
          <p:spPr>
            <a:xfrm>
              <a:off x="8458044" y="2278940"/>
              <a:ext cx="1958711" cy="480521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8458044" y="3816215"/>
              <a:ext cx="2432123" cy="480520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8864517" y="5353490"/>
              <a:ext cx="2152377" cy="480521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5"/>
            </a:lvl1pPr>
          </a:lstStyle>
          <a:p>
            <a:pPr/>
            <a:r>
              <a:t>表單設計－新增action</a:t>
            </a:r>
          </a:p>
        </p:txBody>
      </p:sp>
      <p:sp>
        <p:nvSpPr>
          <p:cNvPr id="499" name="Shape 499"/>
          <p:cNvSpPr/>
          <p:nvPr>
            <p:ph type="body" sz="half" idx="1"/>
          </p:nvPr>
        </p:nvSpPr>
        <p:spPr>
          <a:xfrm>
            <a:off x="843949" y="2694615"/>
            <a:ext cx="11164112" cy="9619929"/>
          </a:xfrm>
          <a:prstGeom prst="rect">
            <a:avLst/>
          </a:prstGeom>
        </p:spPr>
        <p:txBody>
          <a:bodyPr/>
          <a:lstStyle/>
          <a:p>
            <a:pPr/>
            <a:r>
              <a:t>在actions/index.js裡新增一個action = createPost</a:t>
            </a:r>
          </a:p>
          <a:p>
            <a:pPr/>
            <a:r>
              <a:t>注意，因為redux-form已經幫忙處理reducer的工作，所以不需要自行建立reducer檔案</a:t>
            </a:r>
          </a:p>
        </p:txBody>
      </p:sp>
      <p:sp>
        <p:nvSpPr>
          <p:cNvPr id="500" name="Shape 50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1" name="螢幕快照 2016-06-11 下午10.19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9511" y="3795969"/>
            <a:ext cx="11590328" cy="7417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5"/>
            </a:lvl1pPr>
          </a:lstStyle>
          <a:p>
            <a:pPr/>
            <a:r>
              <a:t>表單設計－新增action</a:t>
            </a:r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xfrm>
            <a:off x="843949" y="2694615"/>
            <a:ext cx="22282762" cy="1159931"/>
          </a:xfrm>
          <a:prstGeom prst="rect">
            <a:avLst/>
          </a:prstGeom>
        </p:spPr>
        <p:txBody>
          <a:bodyPr/>
          <a:lstStyle>
            <a:lvl1pPr marL="640841" indent="-640841" defTabSz="718184">
              <a:spcBef>
                <a:spcPts val="3400"/>
              </a:spcBef>
              <a:defRPr sz="5568"/>
            </a:lvl1pPr>
          </a:lstStyle>
          <a:p>
            <a:pPr/>
            <a:r>
              <a:t>在reduxForm綁定createPost到props，並且在handleSubmit設定createPost</a:t>
            </a:r>
          </a:p>
        </p:txBody>
      </p:sp>
      <p:sp>
        <p:nvSpPr>
          <p:cNvPr id="505" name="Shape 50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6" name="螢幕快照 2016-06-11 下午10.20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599" y="4483100"/>
            <a:ext cx="18143461" cy="7272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執行結果</a:t>
            </a:r>
          </a:p>
        </p:txBody>
      </p:sp>
      <p:sp>
        <p:nvSpPr>
          <p:cNvPr id="509" name="Shape 509"/>
          <p:cNvSpPr/>
          <p:nvPr>
            <p:ph type="body" sz="half" idx="1"/>
          </p:nvPr>
        </p:nvSpPr>
        <p:spPr>
          <a:xfrm>
            <a:off x="673100" y="2309159"/>
            <a:ext cx="10313973" cy="10390841"/>
          </a:xfrm>
          <a:prstGeom prst="rect">
            <a:avLst/>
          </a:prstGeom>
        </p:spPr>
        <p:txBody>
          <a:bodyPr/>
          <a:lstStyle/>
          <a:p>
            <a:pPr/>
            <a:r>
              <a:t>在表單輸入資料，觀察chrome debugger的Network，可以看到資料已經新增至後台資料庫</a:t>
            </a:r>
          </a:p>
        </p:txBody>
      </p:sp>
      <p:sp>
        <p:nvSpPr>
          <p:cNvPr id="510" name="Shape 51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1" name="螢幕快照 2016-06-11 下午10.26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6069" y="1648998"/>
            <a:ext cx="5039496" cy="636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螢幕快照 2016-06-11 下午10.26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4706" y="9124477"/>
            <a:ext cx="11679253" cy="1786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螢幕快照 2016-06-12 上午8.2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51" y="1599079"/>
            <a:ext cx="11722101" cy="11811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資料檢查功能</a:t>
            </a:r>
          </a:p>
        </p:txBody>
      </p:sp>
      <p:sp>
        <p:nvSpPr>
          <p:cNvPr id="516" name="Shape 516"/>
          <p:cNvSpPr/>
          <p:nvPr>
            <p:ph type="body" sz="quarter" idx="1"/>
          </p:nvPr>
        </p:nvSpPr>
        <p:spPr>
          <a:xfrm>
            <a:off x="11874663" y="617093"/>
            <a:ext cx="11848937" cy="4248609"/>
          </a:xfrm>
          <a:prstGeom prst="rect">
            <a:avLst/>
          </a:prstGeom>
        </p:spPr>
        <p:txBody>
          <a:bodyPr/>
          <a:lstStyle/>
          <a:p>
            <a:pPr marL="456691" indent="-456691" defTabSz="511809">
              <a:spcBef>
                <a:spcPts val="2400"/>
              </a:spcBef>
              <a:defRPr sz="3968"/>
            </a:pPr>
            <a:r>
              <a:t>宣告一個validate函數處理資料檢查</a:t>
            </a:r>
          </a:p>
          <a:p>
            <a:pPr marL="456691" indent="-456691" defTabSz="511809">
              <a:spcBef>
                <a:spcPts val="2400"/>
              </a:spcBef>
              <a:defRPr sz="3968"/>
            </a:pPr>
            <a:r>
              <a:t>把validate函數設定為config的第三個參數</a:t>
            </a:r>
          </a:p>
          <a:p>
            <a:pPr marL="456691" indent="-456691" defTabSz="511809">
              <a:spcBef>
                <a:spcPts val="2400"/>
              </a:spcBef>
              <a:defRPr sz="3968"/>
            </a:pPr>
            <a:r>
              <a:t>表單會依據檢查條件結果顯示或隱藏{title.error}訊息(如果曾經點擊但沒有輸入資料，就顯示錯誤訊息)</a:t>
            </a:r>
          </a:p>
        </p:txBody>
      </p:sp>
      <p:sp>
        <p:nvSpPr>
          <p:cNvPr id="517" name="Shape 51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8" name="螢幕快照 2016-06-11 下午11.13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60832" y="5300274"/>
            <a:ext cx="6807201" cy="7594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5" name="Group 525"/>
          <p:cNvGrpSpPr/>
          <p:nvPr/>
        </p:nvGrpSpPr>
        <p:grpSpPr>
          <a:xfrm>
            <a:off x="1905895" y="5150333"/>
            <a:ext cx="15959060" cy="7391013"/>
            <a:chOff x="-9805502" y="2348808"/>
            <a:chExt cx="15959059" cy="7391011"/>
          </a:xfrm>
        </p:grpSpPr>
        <p:grpSp>
          <p:nvGrpSpPr>
            <p:cNvPr id="521" name="Group 521"/>
            <p:cNvGrpSpPr/>
            <p:nvPr/>
          </p:nvGrpSpPr>
          <p:grpSpPr>
            <a:xfrm>
              <a:off x="1980134" y="2459360"/>
              <a:ext cx="4173424" cy="7280461"/>
              <a:chOff x="7855750" y="-1425311"/>
              <a:chExt cx="4173423" cy="7280459"/>
            </a:xfrm>
          </p:grpSpPr>
          <p:sp>
            <p:nvSpPr>
              <p:cNvPr id="519" name="Shape 519"/>
              <p:cNvSpPr/>
              <p:nvPr/>
            </p:nvSpPr>
            <p:spPr>
              <a:xfrm>
                <a:off x="7855750" y="-1425312"/>
                <a:ext cx="4173424" cy="480521"/>
              </a:xfrm>
              <a:prstGeom prst="rect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8251135" y="5364803"/>
                <a:ext cx="1350898" cy="490346"/>
              </a:xfrm>
              <a:prstGeom prst="rect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22" name="Shape 522"/>
            <p:cNvSpPr/>
            <p:nvPr/>
          </p:nvSpPr>
          <p:spPr>
            <a:xfrm>
              <a:off x="-9805503" y="2348808"/>
              <a:ext cx="4969649" cy="403884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-9582088" y="4784070"/>
              <a:ext cx="6481641" cy="480520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-9566713" y="7295967"/>
              <a:ext cx="5684924" cy="480521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練習4</a:t>
            </a:r>
          </a:p>
        </p:txBody>
      </p:sp>
      <p:sp>
        <p:nvSpPr>
          <p:cNvPr id="528" name="Shape 5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練習利用redux-form建立自己的表單，必須包含以下功能</a:t>
            </a:r>
          </a:p>
          <a:p>
            <a:pPr lvl="1"/>
            <a:r>
              <a:t>redux端的combinereducer設定，action設定</a:t>
            </a:r>
          </a:p>
          <a:p>
            <a:pPr lvl="1"/>
            <a:r>
              <a:t>react端利用redux-form綁定action以及設定表格config</a:t>
            </a:r>
          </a:p>
          <a:p>
            <a:pPr lvl="1"/>
            <a:r>
              <a:t>react端的Form validation設計</a:t>
            </a:r>
          </a:p>
        </p:txBody>
      </p:sp>
      <p:sp>
        <p:nvSpPr>
          <p:cNvPr id="529" name="Shape 5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開始之前的準備工作</a:t>
            </a:r>
          </a:p>
        </p:txBody>
      </p:sp>
      <p:sp>
        <p:nvSpPr>
          <p:cNvPr id="178" name="Shape 178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9" name="Shape 179"/>
          <p:cNvSpPr/>
          <p:nvPr/>
        </p:nvSpPr>
        <p:spPr>
          <a:xfrm>
            <a:off x="4652045" y="6118483"/>
            <a:ext cx="6454930" cy="2772193"/>
          </a:xfrm>
          <a:prstGeom prst="rect">
            <a:avLst/>
          </a:prstGeom>
          <a:solidFill>
            <a:srgbClr val="0091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設計資料庫伺服器</a:t>
            </a:r>
          </a:p>
        </p:txBody>
      </p:sp>
      <p:sp>
        <p:nvSpPr>
          <p:cNvPr id="180" name="Shape 180"/>
          <p:cNvSpPr/>
          <p:nvPr/>
        </p:nvSpPr>
        <p:spPr>
          <a:xfrm>
            <a:off x="13277025" y="6118483"/>
            <a:ext cx="6454930" cy="2772193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安裝React-Router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Submit之後的返回導覽</a:t>
            </a:r>
          </a:p>
        </p:txBody>
      </p:sp>
      <p:sp>
        <p:nvSpPr>
          <p:cNvPr id="532" name="Shape 5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2939" indent="-662939" defTabSz="742950">
              <a:spcBef>
                <a:spcPts val="3600"/>
              </a:spcBef>
              <a:defRPr sz="5760"/>
            </a:pPr>
            <a:r>
              <a:t>在以往傳統的HTML程式，Form表單送出之後，HTML會向後台要求一個HTTP GET HTML的需求，後台就可以據以導覽程式會到適合的頁面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但是目前的程式，當輸入正確的資料之後，頁面仍然留在新增資料的頁面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我們希望程式可以自動導覽頁面回到首頁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可以修改onSubmit對應的函數－React提供一個context的廣播功能，讓我們可以對Router廣播一個Route頁面的需求</a:t>
            </a:r>
          </a:p>
        </p:txBody>
      </p:sp>
      <p:sp>
        <p:nvSpPr>
          <p:cNvPr id="533" name="Shape 53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Submit之後的返回導覽</a:t>
            </a:r>
          </a:p>
        </p:txBody>
      </p:sp>
      <p:sp>
        <p:nvSpPr>
          <p:cNvPr id="536" name="Shape 536"/>
          <p:cNvSpPr/>
          <p:nvPr>
            <p:ph type="body" sz="half" idx="1"/>
          </p:nvPr>
        </p:nvSpPr>
        <p:spPr>
          <a:xfrm>
            <a:off x="673100" y="2309159"/>
            <a:ext cx="11119633" cy="10390841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首先要宣告一個context物件，內涵router物件(可以利用this.context.router存取)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修改onSubmit函數，讓handleSubmit呼叫這個修改後的onSubmit函數，記得為了讓onSubmit可以存取render函數的內容，在呼叫onSubmit函數時要利用.bind(this)綁定this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在onSubmit函數裡利用promise的寫法，在函數執行完的.then裡面呼叫this.context.router.push(‘/‘)把url=‘/‘廣播給router</a:t>
            </a:r>
          </a:p>
        </p:txBody>
      </p:sp>
      <p:sp>
        <p:nvSpPr>
          <p:cNvPr id="537" name="Shape 53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8" name="螢幕快照 2016-06-12 上午9.16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7606" y="2339911"/>
            <a:ext cx="11760201" cy="9613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2" name="Group 542"/>
          <p:cNvGrpSpPr/>
          <p:nvPr/>
        </p:nvGrpSpPr>
        <p:grpSpPr>
          <a:xfrm>
            <a:off x="12623563" y="4814966"/>
            <a:ext cx="8496806" cy="6141671"/>
            <a:chOff x="909925" y="2013978"/>
            <a:chExt cx="8496804" cy="6141669"/>
          </a:xfrm>
        </p:grpSpPr>
        <p:sp>
          <p:nvSpPr>
            <p:cNvPr id="539" name="Shape 539"/>
            <p:cNvSpPr/>
            <p:nvPr/>
          </p:nvSpPr>
          <p:spPr>
            <a:xfrm>
              <a:off x="1120658" y="2013978"/>
              <a:ext cx="3813210" cy="403976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909925" y="3024484"/>
              <a:ext cx="5392250" cy="3314987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651871" y="7675019"/>
              <a:ext cx="3754860" cy="480630"/>
            </a:xfrm>
            <a:prstGeom prst="rect">
              <a:avLst/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2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首頁的資料顯示</a:t>
            </a:r>
          </a:p>
        </p:txBody>
      </p:sp>
      <p:sp>
        <p:nvSpPr>
          <p:cNvPr id="545" name="Shape 5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當導覽回到首頁，我們應該把目前所有的留言資料利用列表顯示，必須完成以下工作</a:t>
            </a:r>
          </a:p>
          <a:p>
            <a:pPr marL="1066800" indent="-1066800">
              <a:buSzPct val="100000"/>
              <a:buAutoNum type="circleNumDbPlain" startAt="1"/>
            </a:pPr>
            <a:r>
              <a:t>利用mapStateToProps取回reducers裡面的狀態變數</a:t>
            </a:r>
          </a:p>
          <a:p>
            <a:pPr marL="1066800" indent="-1066800">
              <a:buSzPct val="100000"/>
              <a:buAutoNum type="circleNumDbPlain" startAt="1"/>
            </a:pPr>
            <a:r>
              <a:t>利用.map自動產生&lt;ul&gt;裡面的&lt;li&gt;列表顯示</a:t>
            </a:r>
          </a:p>
        </p:txBody>
      </p:sp>
      <p:sp>
        <p:nvSpPr>
          <p:cNvPr id="546" name="Shape 54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1"/>
            </a:lvl1pPr>
          </a:lstStyle>
          <a:p>
            <a:pPr/>
            <a:r>
              <a:t>取回狀態變數</a:t>
            </a:r>
          </a:p>
        </p:txBody>
      </p:sp>
      <p:sp>
        <p:nvSpPr>
          <p:cNvPr id="549" name="Shape 549"/>
          <p:cNvSpPr/>
          <p:nvPr>
            <p:ph type="body" idx="1"/>
          </p:nvPr>
        </p:nvSpPr>
        <p:spPr>
          <a:xfrm>
            <a:off x="666750" y="5507421"/>
            <a:ext cx="23050500" cy="6943490"/>
          </a:xfrm>
          <a:prstGeom prst="rect">
            <a:avLst/>
          </a:prstGeom>
        </p:spPr>
        <p:txBody>
          <a:bodyPr/>
          <a:lstStyle/>
          <a:p>
            <a:pPr marL="662939" indent="-662939" defTabSz="742950">
              <a:spcBef>
                <a:spcPts val="3600"/>
              </a:spcBef>
              <a:defRPr sz="5760"/>
            </a:pPr>
            <a:r>
              <a:t>列表的資料已經在componentWillMount函數裡面呼叫fetchPosts方法取得，並且儲存在reducers狀態變數裡面的state.props.all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宣告mapStateToProps函數，把state.props.all取回，並且設定為posts參數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在connect綁定mapStateToProps</a:t>
            </a:r>
          </a:p>
        </p:txBody>
      </p:sp>
      <p:sp>
        <p:nvSpPr>
          <p:cNvPr id="550" name="Shape 5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1" name="螢幕快照 2016-06-12 上午9.48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21089" y="2385428"/>
            <a:ext cx="12941822" cy="2491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1083468" indent="-1083468">
              <a:buSzPct val="100000"/>
              <a:buAutoNum type="circleNumDbPlain" startAt="2"/>
            </a:lvl1pPr>
          </a:lstStyle>
          <a:p>
            <a:pPr/>
            <a:r>
              <a:t>自動產生列表</a:t>
            </a:r>
          </a:p>
        </p:txBody>
      </p:sp>
      <p:sp>
        <p:nvSpPr>
          <p:cNvPr id="554" name="Shape 554"/>
          <p:cNvSpPr/>
          <p:nvPr>
            <p:ph type="body" sz="half" idx="1"/>
          </p:nvPr>
        </p:nvSpPr>
        <p:spPr>
          <a:xfrm>
            <a:off x="673100" y="2309159"/>
            <a:ext cx="10557824" cy="10390841"/>
          </a:xfrm>
          <a:prstGeom prst="rect">
            <a:avLst/>
          </a:prstGeom>
        </p:spPr>
        <p:txBody>
          <a:bodyPr/>
          <a:lstStyle/>
          <a:p>
            <a:pPr/>
            <a:r>
              <a:t>宣告renderPosts函數，利用.map解析this.props.posts，並且自動產生&lt;li&gt;列表內容</a:t>
            </a:r>
          </a:p>
          <a:p>
            <a:pPr/>
            <a:r>
              <a:t>記得，利用.map產生的&lt;li&gt;必須設定key屬性</a:t>
            </a:r>
          </a:p>
        </p:txBody>
      </p:sp>
      <p:sp>
        <p:nvSpPr>
          <p:cNvPr id="555" name="Shape 55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6" name="螢幕快照 2016-06-12 上午9.53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8699" y="5769272"/>
            <a:ext cx="11266719" cy="6958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螢幕快照 2016-06-12 上午9.57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98699" y="1231947"/>
            <a:ext cx="11266719" cy="4177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練習5</a:t>
            </a:r>
          </a:p>
        </p:txBody>
      </p:sp>
      <p:sp>
        <p:nvSpPr>
          <p:cNvPr id="560" name="Shape 5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練習利用.map建立首頁的留言板列表顯示</a:t>
            </a:r>
          </a:p>
        </p:txBody>
      </p:sp>
      <p:sp>
        <p:nvSpPr>
          <p:cNvPr id="561" name="Shape 56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單筆資料的導覽</a:t>
            </a:r>
          </a:p>
        </p:txBody>
      </p:sp>
      <p:sp>
        <p:nvSpPr>
          <p:cNvPr id="564" name="Shape 5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5" name="螢幕快照 2016-06-10 上午9.5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952" y="4186647"/>
            <a:ext cx="22876796" cy="66358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8" name="Group 568"/>
          <p:cNvGrpSpPr/>
          <p:nvPr/>
        </p:nvGrpSpPr>
        <p:grpSpPr>
          <a:xfrm>
            <a:off x="1267933" y="6690646"/>
            <a:ext cx="7977015" cy="807889"/>
            <a:chOff x="0" y="0"/>
            <a:chExt cx="7977014" cy="807887"/>
          </a:xfrm>
        </p:grpSpPr>
        <p:sp>
          <p:nvSpPr>
            <p:cNvPr id="566" name="Shape 566"/>
            <p:cNvSpPr/>
            <p:nvPr/>
          </p:nvSpPr>
          <p:spPr>
            <a:xfrm>
              <a:off x="0" y="0"/>
              <a:ext cx="5766146" cy="80788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745247" y="403943"/>
              <a:ext cx="2231768" cy="1"/>
            </a:xfrm>
            <a:prstGeom prst="line">
              <a:avLst/>
            </a:prstGeom>
            <a:noFill/>
            <a:ln w="1397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71" name="Group 571"/>
          <p:cNvGrpSpPr/>
          <p:nvPr/>
        </p:nvGrpSpPr>
        <p:grpSpPr>
          <a:xfrm>
            <a:off x="7327413" y="6055917"/>
            <a:ext cx="3551901" cy="465889"/>
            <a:chOff x="-2269947" y="390234"/>
            <a:chExt cx="3551899" cy="465887"/>
          </a:xfrm>
        </p:grpSpPr>
        <p:sp>
          <p:nvSpPr>
            <p:cNvPr id="569" name="Shape 569"/>
            <p:cNvSpPr/>
            <p:nvPr/>
          </p:nvSpPr>
          <p:spPr>
            <a:xfrm>
              <a:off x="-143071" y="390234"/>
              <a:ext cx="1425024" cy="465889"/>
            </a:xfrm>
            <a:prstGeom prst="rect">
              <a:avLst/>
            </a:prstGeom>
            <a:noFill/>
            <a:ln w="63500" cap="flat">
              <a:solidFill>
                <a:srgbClr val="4F8F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7" name="Shape 577"/>
            <p:cNvSpPr/>
            <p:nvPr/>
          </p:nvSpPr>
          <p:spPr>
            <a:xfrm>
              <a:off x="-2269948" y="614893"/>
              <a:ext cx="2095128" cy="6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00905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572" name="Shape 572"/>
          <p:cNvSpPr/>
          <p:nvPr/>
        </p:nvSpPr>
        <p:spPr>
          <a:xfrm>
            <a:off x="13719275" y="6007052"/>
            <a:ext cx="1611205" cy="744389"/>
          </a:xfrm>
          <a:prstGeom prst="rect">
            <a:avLst/>
          </a:prstGeom>
          <a:ln w="63500">
            <a:solidFill>
              <a:schemeClr val="accent2">
                <a:satOff val="6651"/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6" name="Group 576"/>
          <p:cNvGrpSpPr/>
          <p:nvPr/>
        </p:nvGrpSpPr>
        <p:grpSpPr>
          <a:xfrm>
            <a:off x="9409646" y="2128341"/>
            <a:ext cx="6379280" cy="2665715"/>
            <a:chOff x="0" y="0"/>
            <a:chExt cx="6379278" cy="2665713"/>
          </a:xfrm>
        </p:grpSpPr>
        <p:sp>
          <p:nvSpPr>
            <p:cNvPr id="573" name="Shape 573"/>
            <p:cNvSpPr/>
            <p:nvPr/>
          </p:nvSpPr>
          <p:spPr>
            <a:xfrm>
              <a:off x="1359679" y="1921325"/>
              <a:ext cx="3631034" cy="744389"/>
            </a:xfrm>
            <a:prstGeom prst="rect">
              <a:avLst/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 flipH="1">
              <a:off x="3189639" y="519603"/>
              <a:ext cx="1" cy="1393826"/>
            </a:xfrm>
            <a:prstGeom prst="line">
              <a:avLst/>
            </a:prstGeom>
            <a:noFill/>
            <a:ln w="1397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0" y="0"/>
              <a:ext cx="6379279" cy="660401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  &lt;Route path=“posts/:id" … /&gt;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6" grpId="4"/>
      <p:bldP build="whole" bldLvl="1" animBg="1" rev="0" advAuto="0" spid="568" grpId="1"/>
      <p:bldP build="whole" bldLvl="1" animBg="1" rev="0" advAuto="0" spid="572" grpId="3"/>
      <p:bldP build="whole" bldLvl="1" animBg="1" rev="0" advAuto="0" spid="571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action分析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依照前一頁的內容，我們需要新增以下的action</a:t>
            </a:r>
          </a:p>
          <a:p>
            <a:pPr lvl="1"/>
            <a:r>
              <a:t>在url = ‘/‘頁面，需要新增一個查詢單筆資料的axios動作，我們定義為FETCH_POST</a:t>
            </a:r>
          </a:p>
          <a:p>
            <a:pPr lvl="1"/>
            <a:r>
              <a:t>在url = ‘/posts/:id’頁面，需要新增一個刪除單筆資料的axios動作，我們定義為DELETE_POST</a:t>
            </a:r>
          </a:p>
        </p:txBody>
      </p:sp>
      <p:sp>
        <p:nvSpPr>
          <p:cNvPr id="581" name="Shape 58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FETCH_POST ACTION</a:t>
            </a:r>
          </a:p>
        </p:txBody>
      </p:sp>
      <p:sp>
        <p:nvSpPr>
          <p:cNvPr id="584" name="Shape 584"/>
          <p:cNvSpPr/>
          <p:nvPr>
            <p:ph type="body" sz="half" idx="1"/>
          </p:nvPr>
        </p:nvSpPr>
        <p:spPr>
          <a:xfrm>
            <a:off x="673100" y="2309159"/>
            <a:ext cx="10691799" cy="10390841"/>
          </a:xfrm>
          <a:prstGeom prst="rect">
            <a:avLst/>
          </a:prstGeom>
        </p:spPr>
        <p:txBody>
          <a:bodyPr/>
          <a:lstStyle/>
          <a:p>
            <a:pPr/>
            <a:r>
              <a:t>在actions/index.js裡新增一個fetchPost函數，用來處理FETCH_POST動作</a:t>
            </a:r>
          </a:p>
          <a:p>
            <a:pPr/>
            <a:r>
              <a:t>使用axios.get(url/posts/id..)就可以取得單筆資料</a:t>
            </a:r>
          </a:p>
        </p:txBody>
      </p:sp>
      <p:sp>
        <p:nvSpPr>
          <p:cNvPr id="585" name="Shape 58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6" name="螢幕快照 2016-06-12 上午11.06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5366" y="3321515"/>
            <a:ext cx="12005632" cy="836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Reducer的設定</a:t>
            </a:r>
          </a:p>
        </p:txBody>
      </p:sp>
      <p:sp>
        <p:nvSpPr>
          <p:cNvPr id="589" name="Shape 589"/>
          <p:cNvSpPr/>
          <p:nvPr>
            <p:ph type="body" idx="1"/>
          </p:nvPr>
        </p:nvSpPr>
        <p:spPr>
          <a:xfrm>
            <a:off x="673100" y="2309159"/>
            <a:ext cx="13844656" cy="10390841"/>
          </a:xfrm>
          <a:prstGeom prst="rect">
            <a:avLst/>
          </a:prstGeom>
        </p:spPr>
        <p:txBody>
          <a:bodyPr/>
          <a:lstStyle/>
          <a:p>
            <a:pPr/>
            <a:r>
              <a:t>在reducer新增一個針對FETCH_POST廣播事件的資料儲存</a:t>
            </a:r>
          </a:p>
          <a:p>
            <a:pPr/>
            <a:r>
              <a:t>從axios取得的資料被儲存在state.post</a:t>
            </a:r>
          </a:p>
          <a:p>
            <a:pPr/>
            <a:r>
              <a:t>回傳到React端，可以使用state.posts.post取得單筆資料</a:t>
            </a:r>
          </a:p>
        </p:txBody>
      </p:sp>
      <p:sp>
        <p:nvSpPr>
          <p:cNvPr id="590" name="Shape 59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1" name="螢幕快照 2016-06-12 上午11.08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2137" y="2455674"/>
            <a:ext cx="875030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螢幕快照 2016-06-12 上午11.10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72137" y="7952237"/>
            <a:ext cx="8750301" cy="4166125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593"/>
          <p:cNvSpPr/>
          <p:nvPr/>
        </p:nvSpPr>
        <p:spPr>
          <a:xfrm>
            <a:off x="15146774" y="4552182"/>
            <a:ext cx="7475532" cy="761765"/>
          </a:xfrm>
          <a:prstGeom prst="rect">
            <a:avLst/>
          </a:prstGeom>
          <a:ln w="508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-9540" y="-2989"/>
            <a:ext cx="20030212" cy="1393826"/>
          </a:xfrm>
          <a:prstGeom prst="rect">
            <a:avLst/>
          </a:prstGeom>
        </p:spPr>
        <p:txBody>
          <a:bodyPr/>
          <a:lstStyle/>
          <a:p>
            <a:pPr/>
            <a:r>
              <a:t>練習用的RESTFUL API－儲存BLOG資料的資料庫</a:t>
            </a:r>
          </a:p>
        </p:txBody>
      </p:sp>
      <p:sp>
        <p:nvSpPr>
          <p:cNvPr id="183" name="Shape 183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Shape 184"/>
          <p:cNvSpPr/>
          <p:nvPr/>
        </p:nvSpPr>
        <p:spPr>
          <a:xfrm>
            <a:off x="8467013" y="3015352"/>
            <a:ext cx="826512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http://reduxblog.herokuapp.com/</a:t>
            </a:r>
          </a:p>
        </p:txBody>
      </p:sp>
      <p:graphicFrame>
        <p:nvGraphicFramePr>
          <p:cNvPr id="185" name="Table 185"/>
          <p:cNvGraphicFramePr/>
          <p:nvPr/>
        </p:nvGraphicFramePr>
        <p:xfrm>
          <a:off x="1815064" y="4415643"/>
          <a:ext cx="14347909" cy="63586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309967"/>
                <a:gridCol w="3172807"/>
                <a:gridCol w="3646904"/>
                <a:gridCol w="2313507"/>
                <a:gridCol w="8310685"/>
              </a:tblGrid>
              <a:tr h="78100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動作</a:t>
                      </a:r>
                    </a:p>
                  </a:txBody>
                  <a:tcPr marL="50800" marR="50800" marT="50800" marB="50800" anchor="ctr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-78595"/>
                        <a:satOff val="12505"/>
                        <a:lumOff val="1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URL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-78595"/>
                        <a:satOff val="12505"/>
                        <a:lumOff val="1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HTTP Method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-78595"/>
                        <a:satOff val="12505"/>
                        <a:lumOff val="1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回傳資料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-78595"/>
                        <a:satOff val="12505"/>
                        <a:lumOff val="138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Examples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hueOff val="-78595"/>
                        <a:satOff val="12505"/>
                        <a:lumOff val="13871"/>
                      </a:schemeClr>
                    </a:solidFill>
                  </a:tcPr>
                </a:tc>
              </a:tr>
              <a:tr h="78100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回傳最近40比blog posts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/api/posts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3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http://localhost:3000/api/posts$API_KEY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73403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建立一個新的blog post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/api/posts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3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u="sng">
                          <a:hlinkClick r:id="rId3" invalidUrl="" action="" tgtFrame="" tooltip="" history="1" highlightClick="0" endSnd="0"/>
                        </a:rPr>
                        <a:t>http://localhost:3000/api/posts$API_KEY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229463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回傳單獨一個blog post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/api/posts/:id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3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u="sng">
                          <a:hlinkClick r:id="rId4" invalidUrl="" action="" tgtFrame="" tooltip="" history="1" highlightClick="0" endSnd="0"/>
                        </a:rPr>
                        <a:t>http://localhost:3000/api/posts/:id$API_KEY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229463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刪除一個存在的blog post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/api/posts/:id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DELETE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無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33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u="sng">
                          <a:hlinkClick r:id="rId5" invalidUrl="" action="" tgtFrame="" tooltip="" history="1" highlightClick="0" endSnd="0"/>
                        </a:rPr>
                        <a:t>http://localhost:3000/api/posts/:id$API_KEY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title"/>
          </p:nvPr>
        </p:nvSpPr>
        <p:spPr>
          <a:xfrm>
            <a:off x="-9540" y="-2989"/>
            <a:ext cx="13000023" cy="1393826"/>
          </a:xfrm>
          <a:prstGeom prst="rect">
            <a:avLst/>
          </a:prstGeom>
        </p:spPr>
        <p:txBody>
          <a:bodyPr/>
          <a:lstStyle/>
          <a:p>
            <a:pPr/>
            <a:r>
              <a:t>修改BLOG列表－產生LINK超連結</a:t>
            </a:r>
          </a:p>
        </p:txBody>
      </p:sp>
      <p:sp>
        <p:nvSpPr>
          <p:cNvPr id="596" name="Shape 596"/>
          <p:cNvSpPr/>
          <p:nvPr>
            <p:ph type="body" sz="half" idx="1"/>
          </p:nvPr>
        </p:nvSpPr>
        <p:spPr>
          <a:xfrm>
            <a:off x="673100" y="2309159"/>
            <a:ext cx="23050500" cy="2986543"/>
          </a:xfrm>
          <a:prstGeom prst="rect">
            <a:avLst/>
          </a:prstGeom>
        </p:spPr>
        <p:txBody>
          <a:bodyPr/>
          <a:lstStyle/>
          <a:p>
            <a:pPr/>
            <a:r>
              <a:t>修改renderPost()函數，在每一個項目加入&lt;Link /&gt;連結，指向url = posts/post.id</a:t>
            </a:r>
          </a:p>
        </p:txBody>
      </p:sp>
      <p:sp>
        <p:nvSpPr>
          <p:cNvPr id="597" name="Shape 59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8" name="螢幕快照 2016-06-12 上午11.1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6242" y="5694215"/>
            <a:ext cx="14600181" cy="7191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修改Routes.js</a:t>
            </a:r>
          </a:p>
        </p:txBody>
      </p:sp>
      <p:sp>
        <p:nvSpPr>
          <p:cNvPr id="601" name="Shape 601"/>
          <p:cNvSpPr/>
          <p:nvPr>
            <p:ph type="body" sz="half" idx="1"/>
          </p:nvPr>
        </p:nvSpPr>
        <p:spPr>
          <a:xfrm>
            <a:off x="673100" y="2309159"/>
            <a:ext cx="11548643" cy="10390841"/>
          </a:xfrm>
          <a:prstGeom prst="rect">
            <a:avLst/>
          </a:prstGeom>
        </p:spPr>
        <p:txBody>
          <a:bodyPr/>
          <a:lstStyle/>
          <a:p>
            <a:pPr/>
            <a:r>
              <a:t>新增一個PostsShow頁面，當url=‘posts/:id’，就導覽到新增的頁面顯示單筆資料</a:t>
            </a:r>
          </a:p>
        </p:txBody>
      </p:sp>
      <p:sp>
        <p:nvSpPr>
          <p:cNvPr id="602" name="Shape 60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3" name="螢幕快照 2016-06-12 上午11.17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7130" y="4302203"/>
            <a:ext cx="11679253" cy="6404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Postsshow頁面</a:t>
            </a:r>
          </a:p>
        </p:txBody>
      </p:sp>
      <p:sp>
        <p:nvSpPr>
          <p:cNvPr id="606" name="Shape 606"/>
          <p:cNvSpPr/>
          <p:nvPr>
            <p:ph type="body" sz="half" idx="1"/>
          </p:nvPr>
        </p:nvSpPr>
        <p:spPr>
          <a:xfrm>
            <a:off x="10529600" y="3972221"/>
            <a:ext cx="13194000" cy="8727779"/>
          </a:xfrm>
          <a:prstGeom prst="rect">
            <a:avLst/>
          </a:prstGeom>
        </p:spPr>
        <p:txBody>
          <a:bodyPr/>
          <a:lstStyle/>
          <a:p>
            <a:pPr marL="427227" indent="-427227" defTabSz="478790">
              <a:spcBef>
                <a:spcPts val="2300"/>
              </a:spcBef>
              <a:defRPr sz="3712"/>
            </a:pPr>
            <a:r>
              <a:t>宣告新的頁面components/posts_show.js</a:t>
            </a:r>
          </a:p>
          <a:p>
            <a:pPr marL="427227" indent="-427227" defTabSz="478790">
              <a:spcBef>
                <a:spcPts val="2300"/>
              </a:spcBef>
              <a:defRPr sz="3712"/>
            </a:pPr>
            <a:r>
              <a:t>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綁定action宣告的fetchPost方法用以查詢單筆資料</a:t>
            </a:r>
          </a:p>
          <a:p>
            <a:pPr marL="427227" indent="-427227" defTabSz="478790">
              <a:spcBef>
                <a:spcPts val="2300"/>
              </a:spcBef>
              <a:defRPr sz="3712"/>
            </a:pPr>
            <a:r>
              <a:t>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componentWillMount()</a:t>
            </a:r>
            <a:r>
              <a:t>裡面呼叫fetchPost</a:t>
            </a:r>
          </a:p>
          <a:p>
            <a:pPr lvl="1" marL="854455" indent="-427227" defTabSz="478790">
              <a:spcBef>
                <a:spcPts val="2300"/>
              </a:spcBef>
              <a:defRPr sz="3712"/>
            </a:pPr>
            <a:r>
              <a:t>在這裡使用類似url params的方式解析router傳遞來的url，並且取得id資料(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this.props.params.id</a:t>
            </a:r>
            <a:r>
              <a:t>)</a:t>
            </a:r>
          </a:p>
          <a:p>
            <a:pPr marL="427227" indent="-427227" defTabSz="478790">
              <a:spcBef>
                <a:spcPts val="2300"/>
              </a:spcBef>
              <a:defRPr sz="3712"/>
            </a:pPr>
            <a:r>
              <a:t>利用mapStateToProps取得axios回傳的單筆查詢資料state.posts.post，儲存為props.post</a:t>
            </a:r>
          </a:p>
          <a:p>
            <a:pPr marL="427227" indent="-427227" defTabSz="478790">
              <a:spcBef>
                <a:spcPts val="2300"/>
              </a:spcBef>
              <a:defRPr sz="3712"/>
            </a:pPr>
            <a:r>
              <a:t>使用const {post} = this.props簡化語法，讓程式可以使用post取代較為繁瑣的this.props.post</a:t>
            </a:r>
          </a:p>
        </p:txBody>
      </p:sp>
      <p:sp>
        <p:nvSpPr>
          <p:cNvPr id="607" name="Shape 6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8" name="螢幕快照 2016-06-12 上午11.19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325" y="1783531"/>
            <a:ext cx="7929436" cy="1777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螢幕快照 2016-06-12 上午11.19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700" y="3678230"/>
            <a:ext cx="8704367" cy="9735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螢幕快照 2016-06-12 上午11.19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54153" y="1348029"/>
            <a:ext cx="11244903" cy="2243193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611"/>
          <p:cNvSpPr/>
          <p:nvPr/>
        </p:nvSpPr>
        <p:spPr>
          <a:xfrm>
            <a:off x="5634698" y="4552182"/>
            <a:ext cx="4173834" cy="406401"/>
          </a:xfrm>
          <a:prstGeom prst="rect">
            <a:avLst/>
          </a:prstGeom>
          <a:ln w="508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1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執行結果</a:t>
            </a:r>
          </a:p>
        </p:txBody>
      </p:sp>
      <p:sp>
        <p:nvSpPr>
          <p:cNvPr id="614" name="Shape 61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5" name="螢幕快照 2016-06-12 上午10.33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7952" y="6007100"/>
            <a:ext cx="7162801" cy="170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螢幕快照 2016-06-12 上午10.3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4886" y="5570041"/>
            <a:ext cx="72136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練習6</a:t>
            </a:r>
          </a:p>
        </p:txBody>
      </p:sp>
      <p:sp>
        <p:nvSpPr>
          <p:cNvPr id="619" name="Shape 6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1868" indent="-721868" defTabSz="808990">
              <a:spcBef>
                <a:spcPts val="3900"/>
              </a:spcBef>
              <a:defRPr sz="6272"/>
            </a:pPr>
            <a:r>
              <a:t>新增單筆資料查詢頁面，注意必須完成以下工作</a:t>
            </a:r>
          </a:p>
          <a:p>
            <a:pPr lvl="1" marL="1443736" indent="-721868" defTabSz="808990">
              <a:spcBef>
                <a:spcPts val="3900"/>
              </a:spcBef>
              <a:defRPr sz="6272"/>
            </a:pPr>
            <a:r>
              <a:t>單筆資料查詢的action</a:t>
            </a:r>
          </a:p>
          <a:p>
            <a:pPr lvl="1" marL="1443736" indent="-721868" defTabSz="808990">
              <a:spcBef>
                <a:spcPts val="3900"/>
              </a:spcBef>
              <a:defRPr sz="6272"/>
            </a:pPr>
            <a:r>
              <a:t>儲存查詢結果的reducer</a:t>
            </a:r>
          </a:p>
          <a:p>
            <a:pPr lvl="1" marL="1443736" indent="-721868" defTabSz="808990">
              <a:spcBef>
                <a:spcPts val="3900"/>
              </a:spcBef>
              <a:defRPr sz="6272"/>
            </a:pPr>
            <a:r>
              <a:t>產生單筆資料顯示的url</a:t>
            </a:r>
          </a:p>
          <a:p>
            <a:pPr lvl="1" marL="1443736" indent="-721868" defTabSz="808990">
              <a:spcBef>
                <a:spcPts val="3900"/>
              </a:spcBef>
              <a:defRPr sz="6272"/>
            </a:pPr>
            <a:r>
              <a:t>導覽到單筆資料頁面的Router設定</a:t>
            </a:r>
          </a:p>
          <a:p>
            <a:pPr lvl="1" marL="1443736" indent="-721868" defTabSz="808990">
              <a:spcBef>
                <a:spcPts val="3900"/>
              </a:spcBef>
              <a:defRPr sz="6272"/>
            </a:pPr>
            <a:r>
              <a:t>利用state.posts.post資料顯示單筆資料的頁面內容</a:t>
            </a:r>
          </a:p>
        </p:txBody>
      </p:sp>
      <p:sp>
        <p:nvSpPr>
          <p:cNvPr id="620" name="Shape 62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刪除資料</a:t>
            </a:r>
          </a:p>
        </p:txBody>
      </p:sp>
      <p:sp>
        <p:nvSpPr>
          <p:cNvPr id="623" name="Shape 6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最後，在單筆資料顯示的頁面新增刪除該筆資料的按鈕，我們必須完成以下工作</a:t>
            </a:r>
          </a:p>
          <a:p>
            <a:pPr lvl="1"/>
            <a:r>
              <a:t>刪除資料的action</a:t>
            </a:r>
          </a:p>
          <a:p>
            <a:pPr lvl="1"/>
            <a:r>
              <a:t>設定按鈕呼叫刪除資料的action</a:t>
            </a:r>
          </a:p>
          <a:p>
            <a:pPr lvl="1"/>
            <a:r>
              <a:t>刪除完資料之後，頁面自動導覽回到首頁</a:t>
            </a:r>
          </a:p>
        </p:txBody>
      </p:sp>
      <p:sp>
        <p:nvSpPr>
          <p:cNvPr id="624" name="Shape 6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新增刪除資料的action</a:t>
            </a:r>
          </a:p>
        </p:txBody>
      </p:sp>
      <p:sp>
        <p:nvSpPr>
          <p:cNvPr id="627" name="Shape 627"/>
          <p:cNvSpPr/>
          <p:nvPr>
            <p:ph type="body" sz="half" idx="1"/>
          </p:nvPr>
        </p:nvSpPr>
        <p:spPr>
          <a:xfrm>
            <a:off x="673100" y="2309159"/>
            <a:ext cx="9862511" cy="10390841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基本上，刪除資料的動作在axios.delete(...)回傳給request時就完成，並沒有需要進一步傳遞給reducer的資料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在這裡為了程式的一致性，我們仍然利用return發出對於reducer的廣播，只是我門不需要規劃進一步的reducer程式</a:t>
            </a:r>
          </a:p>
        </p:txBody>
      </p:sp>
      <p:sp>
        <p:nvSpPr>
          <p:cNvPr id="628" name="Shape 62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29" name="螢幕快照 2016-06-12 上午11.3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1495" y="2227174"/>
            <a:ext cx="13388659" cy="10554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呼叫刪除資料</a:t>
            </a:r>
          </a:p>
        </p:txBody>
      </p:sp>
      <p:sp>
        <p:nvSpPr>
          <p:cNvPr id="632" name="Shape 632"/>
          <p:cNvSpPr/>
          <p:nvPr>
            <p:ph type="body" sz="half" idx="1"/>
          </p:nvPr>
        </p:nvSpPr>
        <p:spPr>
          <a:xfrm>
            <a:off x="673100" y="6314081"/>
            <a:ext cx="11679253" cy="6523977"/>
          </a:xfrm>
          <a:prstGeom prst="rect">
            <a:avLst/>
          </a:prstGeom>
        </p:spPr>
        <p:txBody>
          <a:bodyPr/>
          <a:lstStyle/>
          <a:p>
            <a:pPr marL="441960" indent="-441960" defTabSz="495300">
              <a:spcBef>
                <a:spcPts val="2400"/>
              </a:spcBef>
              <a:defRPr sz="3840"/>
            </a:pPr>
            <a:r>
              <a:t>新增一個onDeleteClick函數用以呼叫deletePost函數，並且在結束之後利用push讓router導覽回到主頁面</a:t>
            </a:r>
          </a:p>
          <a:p>
            <a:pPr marL="441960" indent="-441960" defTabSz="495300">
              <a:spcBef>
                <a:spcPts val="2400"/>
              </a:spcBef>
              <a:defRPr sz="3840"/>
            </a:pPr>
            <a:r>
              <a:t>在畫面新增一個button按鈕，點擊之後呼叫this.onDeleteClick方法</a:t>
            </a:r>
          </a:p>
          <a:p>
            <a:pPr lvl="1" marL="883920" indent="-441960" defTabSz="495300">
              <a:spcBef>
                <a:spcPts val="2400"/>
              </a:spcBef>
              <a:defRPr sz="3840"/>
            </a:pPr>
            <a:r>
              <a:t>記得在render呼叫類別內的其他方法時，要使用.bind(this)確保該方法可以存取到render函數裡面的變數</a:t>
            </a:r>
          </a:p>
        </p:txBody>
      </p:sp>
      <p:sp>
        <p:nvSpPr>
          <p:cNvPr id="633" name="Shape 63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4" name="螢幕快照 2016-06-12 上午11.41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3148" y="1226924"/>
            <a:ext cx="10906111" cy="1126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螢幕快照 2016-06-12 上午11.41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993" y="1676598"/>
            <a:ext cx="11113467" cy="4394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xfrm>
            <a:off x="-9540" y="19890"/>
            <a:ext cx="11679253" cy="1393826"/>
          </a:xfrm>
          <a:prstGeom prst="rect">
            <a:avLst/>
          </a:prstGeom>
        </p:spPr>
        <p:txBody>
          <a:bodyPr/>
          <a:lstStyle/>
          <a:p>
            <a:pPr/>
            <a:r>
              <a:t>執行結果</a:t>
            </a:r>
          </a:p>
        </p:txBody>
      </p:sp>
      <p:sp>
        <p:nvSpPr>
          <p:cNvPr id="638" name="Shape 6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9" name="螢幕快照 2016-06-12 上午10.3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2936" y="6173291"/>
            <a:ext cx="71882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螢幕快照 2016-06-12 上午10.3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4886" y="5570041"/>
            <a:ext cx="72136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643" name="Shape 6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利用Router分析url完成多頁面的導覽方法</a:t>
            </a:r>
          </a:p>
          <a:p>
            <a:pPr/>
            <a:r>
              <a:t>利用Link產生url</a:t>
            </a:r>
          </a:p>
          <a:p>
            <a:pPr/>
            <a:r>
              <a:t>利用context.router.push(url)強制產生url</a:t>
            </a:r>
          </a:p>
          <a:p>
            <a:pPr/>
            <a:r>
              <a:t>React與Redux之間的action與state綁定設定</a:t>
            </a:r>
          </a:p>
        </p:txBody>
      </p:sp>
      <p:sp>
        <p:nvSpPr>
          <p:cNvPr id="644" name="Shape 6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利用POSTMAN事先儲存資料</a:t>
            </a:r>
          </a:p>
        </p:txBody>
      </p:sp>
      <p:sp>
        <p:nvSpPr>
          <p:cNvPr id="188" name="Shape 188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螢幕快照 2016-06-10 上午10.57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263" y="1838911"/>
            <a:ext cx="18161474" cy="10038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利用POSTMAN讀取資料</a:t>
            </a:r>
          </a:p>
        </p:txBody>
      </p:sp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螢幕快照 2016-06-10 上午11.0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8369" y="3577628"/>
            <a:ext cx="18087262" cy="6560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安裝react-router</a:t>
            </a:r>
          </a:p>
        </p:txBody>
      </p:sp>
      <p:sp>
        <p:nvSpPr>
          <p:cNvPr id="196" name="Shape 196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螢幕快照 2016-06-10 上午11.09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631" y="3235280"/>
            <a:ext cx="14448738" cy="1610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螢幕快照 2016-06-10 上午11.0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9377" y="6689910"/>
            <a:ext cx="8785246" cy="519314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 rot="5377568">
            <a:off x="11551871" y="5401840"/>
            <a:ext cx="1279347" cy="732703"/>
          </a:xfrm>
          <a:prstGeom prst="rightArrow">
            <a:avLst>
              <a:gd name="adj1" fmla="val 42113"/>
              <a:gd name="adj2" fmla="val 77777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